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8" r:id="rId3"/>
    <p:sldId id="260" r:id="rId4"/>
    <p:sldId id="259" r:id="rId5"/>
    <p:sldId id="261" r:id="rId6"/>
    <p:sldId id="262" r:id="rId7"/>
    <p:sldId id="263" r:id="rId8"/>
    <p:sldId id="271" r:id="rId9"/>
    <p:sldId id="264" r:id="rId10"/>
    <p:sldId id="265" r:id="rId11"/>
    <p:sldId id="266" r:id="rId12"/>
    <p:sldId id="267" r:id="rId13"/>
    <p:sldId id="272" r:id="rId14"/>
    <p:sldId id="273" r:id="rId15"/>
    <p:sldId id="268" r:id="rId16"/>
    <p:sldId id="269"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5"/>
    <p:restoredTop sz="94674"/>
  </p:normalViewPr>
  <p:slideViewPr>
    <p:cSldViewPr snapToGrid="0" snapToObjects="1">
      <p:cViewPr varScale="1">
        <p:scale>
          <a:sx n="81" d="100"/>
          <a:sy n="81" d="100"/>
        </p:scale>
        <p:origin x="566" y="67"/>
      </p:cViewPr>
      <p:guideLst/>
    </p:cSldViewPr>
  </p:slideViewPr>
  <p:notesTextViewPr>
    <p:cViewPr>
      <p:scale>
        <a:sx n="1" d="1"/>
        <a:sy n="1" d="1"/>
      </p:scale>
      <p:origin x="0" y="0"/>
    </p:cViewPr>
  </p:notesTextViewPr>
  <p:notesViewPr>
    <p:cSldViewPr snapToGrid="0" snapToObjects="1">
      <p:cViewPr varScale="1">
        <p:scale>
          <a:sx n="118" d="100"/>
          <a:sy n="118" d="100"/>
        </p:scale>
        <p:origin x="299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D5020-DF0E-0F48-965D-3816244473DD}" type="datetimeFigureOut">
              <a:rPr kumimoji="1" lang="zh-CN" altLang="en-US" smtClean="0"/>
              <a:t>2020/6/10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01DD1-9958-9B41-819D-C91410CC5E85}" type="slidenum">
              <a:rPr kumimoji="1" lang="zh-CN" altLang="en-US" smtClean="0"/>
              <a:t>‹#›</a:t>
            </a:fld>
            <a:endParaRPr kumimoji="1" lang="zh-CN" altLang="en-US"/>
          </a:p>
        </p:txBody>
      </p:sp>
    </p:spTree>
    <p:extLst>
      <p:ext uri="{BB962C8B-B14F-4D97-AF65-F5344CB8AC3E}">
        <p14:creationId xmlns:p14="http://schemas.microsoft.com/office/powerpoint/2010/main" val="355177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8C12A-7723-EB4B-AA8B-DE1549E845C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23D1BFC-5CF9-9542-8170-126BB4A599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B01A8C0-A269-DD42-9539-296BF9BDC193}"/>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CFF7B74F-E182-4E4F-9321-06CD42C0C5E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6E4A9CB-5113-BD49-A5A4-35AB3DE084F6}"/>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282718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B9C24-D6D6-B24D-842F-88E63251131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78C5B63-95F4-1E40-89FE-1BF94CCB4123}"/>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F0E4415-79D9-FD45-9E76-D5E7F25DF6A7}"/>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DC53A545-EA8B-134B-A46F-F254A89EFB7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367AC88-8A0B-584C-89E7-BDBD3EDBDA16}"/>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1089356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6D2FD37-F851-7845-9CF4-9F3DD2A6BAA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D609218-3D49-7C44-83C1-FB88BD0D1468}"/>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0095F7E-F4F4-6249-B73A-24C5DF71E294}"/>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4E3970B7-6813-D84E-B6AB-C7D317E1A32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20F2905-020B-E34C-B0E9-A7292EAA49A8}"/>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121823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C2785-0DAE-EB44-8765-93541F596DB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A34A203-62EF-3141-B63E-20EE253D7A77}"/>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CF96368-49E4-424C-BF5D-5B3681B6E61D}"/>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9866D2BE-44DA-3F43-A167-920D818E726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BDC04A5-C9DC-2849-B775-1628B0AF7B1E}"/>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1055875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21081-DA97-8F4B-B337-63FA50CE311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656FA73-265A-234D-94FF-AA7303785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08FA7BD-516F-D148-874F-11E299BF9282}"/>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BE030875-9ED9-D94D-818C-DBC85AC1B6F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01D44BC-8963-6C4E-8A74-CB226FD9396B}"/>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694027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C7D3D-CB7C-7A4E-AD22-60B640F10A7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4E1B3DF-FCE6-E244-80F0-B43926A65CE7}"/>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FC294F1-D9DB-F745-9813-E0C220B16C23}"/>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B1C6EF1-02AC-C34C-AFB7-99E1211B727E}"/>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6" name="页脚占位符 5">
            <a:extLst>
              <a:ext uri="{FF2B5EF4-FFF2-40B4-BE49-F238E27FC236}">
                <a16:creationId xmlns:a16="http://schemas.microsoft.com/office/drawing/2014/main" id="{30849E6D-6057-FB44-A6A0-E73A5331BDD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015C250-1BB4-F240-8B63-0B2DF31CF106}"/>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233946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DE6D75-A588-E14D-88BE-1AFA71E2B8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8EF3AEE-8290-5F47-A85C-FFAD8EBEBC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A4F2B5AC-CE02-8742-8819-E0E90CBA031D}"/>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D79ACD0A-292C-4F4C-B44D-4DC04E659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B5308E74-8E26-D542-85A4-555312D02B76}"/>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6BBA3341-E945-4E47-BCD5-6C3814FC37F9}"/>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8" name="页脚占位符 7">
            <a:extLst>
              <a:ext uri="{FF2B5EF4-FFF2-40B4-BE49-F238E27FC236}">
                <a16:creationId xmlns:a16="http://schemas.microsoft.com/office/drawing/2014/main" id="{F6824C87-1244-3649-B5EC-B404B7A5F98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A67F871-88DA-6441-8BD8-C766D4C951B6}"/>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3203626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FA7292-E4F0-CD44-BA57-2928CBA35AD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153A6FE2-569E-3042-9975-96DBE4C2A441}"/>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4" name="页脚占位符 3">
            <a:extLst>
              <a:ext uri="{FF2B5EF4-FFF2-40B4-BE49-F238E27FC236}">
                <a16:creationId xmlns:a16="http://schemas.microsoft.com/office/drawing/2014/main" id="{A63A965F-5FAD-6A47-84E5-7374412928A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F9B1B81-8135-9841-A31A-AFAE31901B5F}"/>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39135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0C0C8D-14AF-0640-9B0A-73FC200C54AF}"/>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3" name="页脚占位符 2">
            <a:extLst>
              <a:ext uri="{FF2B5EF4-FFF2-40B4-BE49-F238E27FC236}">
                <a16:creationId xmlns:a16="http://schemas.microsoft.com/office/drawing/2014/main" id="{E52D2AD1-9B9D-A64D-AAE0-635C166B85CE}"/>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7F2DADF-9DD2-F649-B5E0-89915C63DBED}"/>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307900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BA4B2-F9FE-754F-AA13-F9DDE85EA70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9BE84B0-DE2B-174C-BA53-F8A9BF331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3EC75C29-4522-E643-B779-9EAB50894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5374D9CC-E7A2-5F44-9A51-155B85698CDE}"/>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6" name="页脚占位符 5">
            <a:extLst>
              <a:ext uri="{FF2B5EF4-FFF2-40B4-BE49-F238E27FC236}">
                <a16:creationId xmlns:a16="http://schemas.microsoft.com/office/drawing/2014/main" id="{B429079D-78A5-564A-B270-FCE81C2B817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95EF39E-4962-3542-8E5C-900483E402AC}"/>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4124364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C991A-9342-844F-BEE6-EBA83C2425E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74C400B-E3D2-F441-95B8-B2ECF9F31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260A99D-CB47-7C42-868E-5431D2FC6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95AAEE70-7038-274B-BFD5-6A215D036A3C}"/>
              </a:ext>
            </a:extLst>
          </p:cNvPr>
          <p:cNvSpPr>
            <a:spLocks noGrp="1"/>
          </p:cNvSpPr>
          <p:nvPr>
            <p:ph type="dt" sz="half" idx="10"/>
          </p:nvPr>
        </p:nvSpPr>
        <p:spPr/>
        <p:txBody>
          <a:bodyPr/>
          <a:lstStyle/>
          <a:p>
            <a:fld id="{4AB838CA-296F-E145-A3FE-FF2381200DB9}" type="datetimeFigureOut">
              <a:rPr kumimoji="1" lang="zh-CN" altLang="en-US" smtClean="0"/>
              <a:t>2020/6/10</a:t>
            </a:fld>
            <a:endParaRPr kumimoji="1" lang="zh-CN" altLang="en-US"/>
          </a:p>
        </p:txBody>
      </p:sp>
      <p:sp>
        <p:nvSpPr>
          <p:cNvPr id="6" name="页脚占位符 5">
            <a:extLst>
              <a:ext uri="{FF2B5EF4-FFF2-40B4-BE49-F238E27FC236}">
                <a16:creationId xmlns:a16="http://schemas.microsoft.com/office/drawing/2014/main" id="{6F73F1BB-4068-CF4E-9FDD-16DEF31B5D4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E7586C6-C875-9443-A804-29E8CEC31657}"/>
              </a:ext>
            </a:extLst>
          </p:cNvPr>
          <p:cNvSpPr>
            <a:spLocks noGrp="1"/>
          </p:cNvSpPr>
          <p:nvPr>
            <p:ph type="sldNum" sz="quarter" idx="12"/>
          </p:nvPr>
        </p:nvSpPr>
        <p:spPr/>
        <p:txBody>
          <a:body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97755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A4D8197-C61A-CB42-AE48-9F2114227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B245C00-F17E-6A47-B1B5-C4F486FA2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BD41F2A-D1F8-EF46-A2ED-BB52BC1A41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B838CA-296F-E145-A3FE-FF2381200DB9}" type="datetimeFigureOut">
              <a:rPr kumimoji="1" lang="zh-CN" altLang="en-US" smtClean="0"/>
              <a:t>2020/6/10</a:t>
            </a:fld>
            <a:endParaRPr kumimoji="1" lang="zh-CN" altLang="en-US"/>
          </a:p>
        </p:txBody>
      </p:sp>
      <p:sp>
        <p:nvSpPr>
          <p:cNvPr id="5" name="页脚占位符 4">
            <a:extLst>
              <a:ext uri="{FF2B5EF4-FFF2-40B4-BE49-F238E27FC236}">
                <a16:creationId xmlns:a16="http://schemas.microsoft.com/office/drawing/2014/main" id="{2D84FAD5-85F2-7344-900E-1D8067609A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D7C1A99-A6A0-DF43-9F0B-29BA721117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7262ED-D9F8-F54B-BE53-352EE3252DAD}" type="slidenum">
              <a:rPr kumimoji="1" lang="zh-CN" altLang="en-US" smtClean="0"/>
              <a:t>‹#›</a:t>
            </a:fld>
            <a:endParaRPr kumimoji="1" lang="zh-CN" altLang="en-US"/>
          </a:p>
        </p:txBody>
      </p:sp>
    </p:spTree>
    <p:extLst>
      <p:ext uri="{BB962C8B-B14F-4D97-AF65-F5344CB8AC3E}">
        <p14:creationId xmlns:p14="http://schemas.microsoft.com/office/powerpoint/2010/main" val="1580815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D3520D-EB8D-214E-B685-045D4C470CE1}"/>
              </a:ext>
            </a:extLst>
          </p:cNvPr>
          <p:cNvSpPr txBox="1"/>
          <p:nvPr/>
        </p:nvSpPr>
        <p:spPr>
          <a:xfrm>
            <a:off x="2807528" y="2253163"/>
            <a:ext cx="7153156" cy="1938992"/>
          </a:xfrm>
          <a:prstGeom prst="rect">
            <a:avLst/>
          </a:prstGeom>
          <a:noFill/>
        </p:spPr>
        <p:txBody>
          <a:bodyPr wrap="square" rtlCol="0">
            <a:spAutoFit/>
          </a:bodyPr>
          <a:lstStyle/>
          <a:p>
            <a:r>
              <a:rPr kumimoji="1" lang="zh-CN" altLang="en-US" sz="2000" dirty="0">
                <a:latin typeface="KaiTi" panose="02010609060101010101" pitchFamily="49" charset="-122"/>
                <a:ea typeface="KaiTi" panose="02010609060101010101" pitchFamily="49" charset="-122"/>
              </a:rPr>
              <a:t>残障人士一直存在于我们的社会中，但却一直被我们</a:t>
            </a:r>
            <a:r>
              <a:rPr kumimoji="1" lang="zh-CN" altLang="en-US" sz="2800" dirty="0">
                <a:solidFill>
                  <a:schemeClr val="accent2"/>
                </a:solidFill>
                <a:latin typeface="KaiTi" panose="02010609060101010101" pitchFamily="49" charset="-122"/>
                <a:ea typeface="KaiTi" panose="02010609060101010101" pitchFamily="49" charset="-122"/>
              </a:rPr>
              <a:t>忽视</a:t>
            </a:r>
            <a:r>
              <a:rPr kumimoji="1" lang="zh-CN" altLang="en-US" sz="2000" dirty="0">
                <a:latin typeface="KaiTi" panose="02010609060101010101" pitchFamily="49" charset="-122"/>
                <a:ea typeface="KaiTi" panose="02010609060101010101" pitchFamily="49" charset="-122"/>
              </a:rPr>
              <a:t>。</a:t>
            </a:r>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r>
              <a:rPr kumimoji="1" lang="zh-CN" altLang="en-US" sz="2000" dirty="0">
                <a:latin typeface="KaiTi" panose="02010609060101010101" pitchFamily="49" charset="-122"/>
                <a:ea typeface="KaiTi" panose="02010609060101010101" pitchFamily="49" charset="-122"/>
              </a:rPr>
              <a:t>每当看见盲道被电线杆突然截断时都在想，</a:t>
            </a:r>
            <a:endParaRPr kumimoji="1" lang="en-US" altLang="zh-CN" sz="2000" dirty="0">
              <a:latin typeface="KaiTi" panose="02010609060101010101" pitchFamily="49" charset="-122"/>
              <a:ea typeface="KaiTi" panose="02010609060101010101" pitchFamily="49" charset="-122"/>
            </a:endParaRPr>
          </a:p>
          <a:p>
            <a:r>
              <a:rPr kumimoji="1" lang="zh-CN" altLang="en-US" sz="2000" dirty="0">
                <a:latin typeface="KaiTi" panose="02010609060101010101" pitchFamily="49" charset="-122"/>
                <a:ea typeface="KaiTi" panose="02010609060101010101" pitchFamily="49" charset="-122"/>
              </a:rPr>
              <a:t>在大街上能见到的残障人士几乎</a:t>
            </a:r>
            <a:r>
              <a:rPr kumimoji="1" lang="zh-CN" altLang="en-US" sz="2400" dirty="0">
                <a:solidFill>
                  <a:schemeClr val="accent2"/>
                </a:solidFill>
                <a:latin typeface="KaiTi" panose="02010609060101010101" pitchFamily="49" charset="-122"/>
                <a:ea typeface="KaiTi" panose="02010609060101010101" pitchFamily="49" charset="-122"/>
              </a:rPr>
              <a:t>寥寥无几</a:t>
            </a:r>
            <a:r>
              <a:rPr kumimoji="1" lang="zh-CN" altLang="en-US" sz="2000" dirty="0">
                <a:latin typeface="KaiTi" panose="02010609060101010101" pitchFamily="49" charset="-122"/>
                <a:ea typeface="KaiTi" panose="02010609060101010101" pitchFamily="49" charset="-122"/>
              </a:rPr>
              <a:t>的原因是什么呢？</a:t>
            </a:r>
            <a:endParaRPr kumimoji="1" lang="en-US" altLang="zh-CN" sz="2000" dirty="0">
              <a:latin typeface="KaiTi" panose="02010609060101010101" pitchFamily="49" charset="-122"/>
              <a:ea typeface="KaiTi" panose="02010609060101010101" pitchFamily="49" charset="-122"/>
            </a:endParaRPr>
          </a:p>
          <a:p>
            <a:r>
              <a:rPr kumimoji="1" lang="zh-CN" altLang="en-US" sz="2000" dirty="0">
                <a:latin typeface="KaiTi" panose="02010609060101010101" pitchFamily="49" charset="-122"/>
                <a:ea typeface="KaiTi" panose="02010609060101010101" pitchFamily="49" charset="-122"/>
              </a:rPr>
              <a:t>是他们</a:t>
            </a:r>
            <a:r>
              <a:rPr kumimoji="1" lang="zh-CN" altLang="en-US" sz="2800" dirty="0">
                <a:solidFill>
                  <a:schemeClr val="accent2"/>
                </a:solidFill>
                <a:latin typeface="KaiTi" panose="02010609060101010101" pitchFamily="49" charset="-122"/>
                <a:ea typeface="KaiTi" panose="02010609060101010101" pitchFamily="49" charset="-122"/>
              </a:rPr>
              <a:t>不存在</a:t>
            </a:r>
            <a:r>
              <a:rPr kumimoji="1" lang="zh-CN" altLang="en-US" sz="2000" dirty="0">
                <a:latin typeface="KaiTi" panose="02010609060101010101" pitchFamily="49" charset="-122"/>
                <a:ea typeface="KaiTi" panose="02010609060101010101" pitchFamily="49" charset="-122"/>
              </a:rPr>
              <a:t>吗？</a:t>
            </a:r>
            <a:endParaRPr kumimoji="1" lang="en-US" altLang="zh-CN"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763507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F8269AF-183D-5848-A7F5-1F4BBEBCC33D}"/>
              </a:ext>
            </a:extLst>
          </p:cNvPr>
          <p:cNvSpPr/>
          <p:nvPr/>
        </p:nvSpPr>
        <p:spPr>
          <a:xfrm>
            <a:off x="987707" y="1224848"/>
            <a:ext cx="6096000" cy="4031873"/>
          </a:xfrm>
          <a:prstGeom prst="rect">
            <a:avLst/>
          </a:prstGeom>
        </p:spPr>
        <p:txBody>
          <a:bodyPr>
            <a:spAutoFit/>
          </a:bodyPr>
          <a:lstStyle/>
          <a:p>
            <a:pPr algn="just">
              <a:spcAft>
                <a:spcPts val="0"/>
              </a:spcAft>
            </a:pPr>
            <a:r>
              <a:rPr lang="zh-CN" altLang="zh-CN" sz="2800" b="1" kern="100" dirty="0">
                <a:effectLst/>
                <a:latin typeface="KaiTi" panose="02010609060101010101" pitchFamily="49" charset="-122"/>
                <a:ea typeface="KaiTi" panose="02010609060101010101" pitchFamily="49" charset="-122"/>
                <a:cs typeface="Times New Roman" panose="02020603050405020304" pitchFamily="18" charset="0"/>
              </a:rPr>
              <a:t>渠道通路</a:t>
            </a: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sz="20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000"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合作伙伴宣传</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与合作伙伴</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【高德地图】</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【残疾人联合会】</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合作宣传。高德地图对已有用户人群进行软件内广告发放，残疾人联合会对已有客户进行宣传。</a:t>
            </a:r>
            <a:endParaRPr lang="en-US"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sz="2000"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sz="2000"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互联网线上宣传</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在</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微博</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建立话题、搜索引擎（特定关键字）投放</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网页广告</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。引起热度，使大众关注残障人群，引起潜在用户关注。</a:t>
            </a:r>
          </a:p>
        </p:txBody>
      </p:sp>
      <p:pic>
        <p:nvPicPr>
          <p:cNvPr id="5" name="图片 4">
            <a:extLst>
              <a:ext uri="{FF2B5EF4-FFF2-40B4-BE49-F238E27FC236}">
                <a16:creationId xmlns:a16="http://schemas.microsoft.com/office/drawing/2014/main" id="{EBE93698-407E-394F-A9CE-3EAFF9391D77}"/>
              </a:ext>
            </a:extLst>
          </p:cNvPr>
          <p:cNvPicPr>
            <a:picLocks noChangeAspect="1"/>
          </p:cNvPicPr>
          <p:nvPr/>
        </p:nvPicPr>
        <p:blipFill>
          <a:blip r:embed="rId2"/>
          <a:stretch>
            <a:fillRect/>
          </a:stretch>
        </p:blipFill>
        <p:spPr>
          <a:xfrm>
            <a:off x="7493966" y="1331410"/>
            <a:ext cx="1625600" cy="1625600"/>
          </a:xfrm>
          <a:prstGeom prst="rect">
            <a:avLst/>
          </a:prstGeom>
        </p:spPr>
      </p:pic>
      <p:pic>
        <p:nvPicPr>
          <p:cNvPr id="6" name="图片 5">
            <a:extLst>
              <a:ext uri="{FF2B5EF4-FFF2-40B4-BE49-F238E27FC236}">
                <a16:creationId xmlns:a16="http://schemas.microsoft.com/office/drawing/2014/main" id="{035DA371-8D82-6B40-B0C2-92C454353F53}"/>
              </a:ext>
            </a:extLst>
          </p:cNvPr>
          <p:cNvPicPr>
            <a:picLocks noChangeAspect="1"/>
          </p:cNvPicPr>
          <p:nvPr/>
        </p:nvPicPr>
        <p:blipFill>
          <a:blip r:embed="rId3"/>
          <a:stretch>
            <a:fillRect/>
          </a:stretch>
        </p:blipFill>
        <p:spPr>
          <a:xfrm>
            <a:off x="9529825" y="1041721"/>
            <a:ext cx="2245053" cy="2187488"/>
          </a:xfrm>
          <a:prstGeom prst="rect">
            <a:avLst/>
          </a:prstGeom>
        </p:spPr>
      </p:pic>
      <p:pic>
        <p:nvPicPr>
          <p:cNvPr id="7" name="图片 6">
            <a:extLst>
              <a:ext uri="{FF2B5EF4-FFF2-40B4-BE49-F238E27FC236}">
                <a16:creationId xmlns:a16="http://schemas.microsoft.com/office/drawing/2014/main" id="{84C3DC44-6756-FF40-93F9-F192CD755461}"/>
              </a:ext>
            </a:extLst>
          </p:cNvPr>
          <p:cNvPicPr>
            <a:picLocks noChangeAspect="1"/>
          </p:cNvPicPr>
          <p:nvPr/>
        </p:nvPicPr>
        <p:blipFill>
          <a:blip r:embed="rId4"/>
          <a:stretch>
            <a:fillRect/>
          </a:stretch>
        </p:blipFill>
        <p:spPr>
          <a:xfrm>
            <a:off x="8114763" y="3854370"/>
            <a:ext cx="2564571" cy="2066242"/>
          </a:xfrm>
          <a:prstGeom prst="rect">
            <a:avLst/>
          </a:prstGeom>
        </p:spPr>
      </p:pic>
    </p:spTree>
    <p:extLst>
      <p:ext uri="{BB962C8B-B14F-4D97-AF65-F5344CB8AC3E}">
        <p14:creationId xmlns:p14="http://schemas.microsoft.com/office/powerpoint/2010/main" val="337626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AC193A-C1FA-1F40-AD28-11D2D9C18789}"/>
              </a:ext>
            </a:extLst>
          </p:cNvPr>
          <p:cNvSpPr/>
          <p:nvPr/>
        </p:nvSpPr>
        <p:spPr>
          <a:xfrm>
            <a:off x="1103454" y="2054523"/>
            <a:ext cx="6096000" cy="2954655"/>
          </a:xfrm>
          <a:prstGeom prst="rect">
            <a:avLst/>
          </a:prstGeom>
        </p:spPr>
        <p:txBody>
          <a:bodyPr>
            <a:spAutoFit/>
          </a:bodyPr>
          <a:lstStyle/>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潜在用户多的场所线下宣传</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在</a:t>
            </a:r>
            <a:r>
              <a:rPr lang="zh-CN" altLang="zh-CN" sz="2400" kern="100" dirty="0">
                <a:latin typeface="KaiTi" panose="02010609060101010101" pitchFamily="49" charset="-122"/>
                <a:ea typeface="KaiTi" panose="02010609060101010101" pitchFamily="49" charset="-122"/>
                <a:cs typeface="Times New Roman" panose="02020603050405020304" pitchFamily="18" charset="0"/>
              </a:rPr>
              <a:t>医院</a:t>
            </a:r>
            <a:r>
              <a:rPr lang="zh-CN" altLang="zh-CN" kern="100" dirty="0">
                <a:latin typeface="KaiTi" panose="02010609060101010101" pitchFamily="49" charset="-122"/>
                <a:ea typeface="KaiTi" panose="02010609060101010101" pitchFamily="49" charset="-122"/>
                <a:cs typeface="Times New Roman" panose="02020603050405020304" pitchFamily="18" charset="0"/>
              </a:rPr>
              <a:t>等潜在用户多的地点进行</a:t>
            </a: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线下宣传</a:t>
            </a:r>
            <a:r>
              <a:rPr lang="zh-CN" altLang="zh-CN" kern="100" dirty="0">
                <a:latin typeface="KaiTi" panose="02010609060101010101" pitchFamily="49" charset="-122"/>
                <a:ea typeface="KaiTi" panose="02010609060101010101" pitchFamily="49" charset="-122"/>
                <a:cs typeface="Times New Roman" panose="02020603050405020304" pitchFamily="18" charset="0"/>
              </a:rPr>
              <a:t>，如传单派发，广告、二维码、小程序码张贴。</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公益短片</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45720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拍摄关于残障人士</a:t>
            </a: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公益短片</a:t>
            </a:r>
            <a:r>
              <a:rPr lang="zh-CN" altLang="zh-CN" kern="100" dirty="0">
                <a:latin typeface="KaiTi" panose="02010609060101010101" pitchFamily="49" charset="-122"/>
                <a:ea typeface="KaiTi" panose="02010609060101010101" pitchFamily="49" charset="-122"/>
                <a:cs typeface="Times New Roman" panose="02020603050405020304" pitchFamily="18" charset="0"/>
              </a:rPr>
              <a:t>，使大众了解并关心残障群体，对产品有高的关注度、赞同感，增加大众社会责任感，提高志愿者参与度。</a:t>
            </a:r>
          </a:p>
        </p:txBody>
      </p:sp>
      <p:pic>
        <p:nvPicPr>
          <p:cNvPr id="3" name="图片 2">
            <a:extLst>
              <a:ext uri="{FF2B5EF4-FFF2-40B4-BE49-F238E27FC236}">
                <a16:creationId xmlns:a16="http://schemas.microsoft.com/office/drawing/2014/main" id="{C8E50027-F042-8145-9C98-DA643B24C7A6}"/>
              </a:ext>
            </a:extLst>
          </p:cNvPr>
          <p:cNvPicPr>
            <a:picLocks noChangeAspect="1"/>
          </p:cNvPicPr>
          <p:nvPr/>
        </p:nvPicPr>
        <p:blipFill>
          <a:blip r:embed="rId2"/>
          <a:stretch>
            <a:fillRect/>
          </a:stretch>
        </p:blipFill>
        <p:spPr>
          <a:xfrm>
            <a:off x="8513100" y="614342"/>
            <a:ext cx="2527300" cy="2527300"/>
          </a:xfrm>
          <a:prstGeom prst="rect">
            <a:avLst/>
          </a:prstGeom>
        </p:spPr>
      </p:pic>
      <p:pic>
        <p:nvPicPr>
          <p:cNvPr id="5" name="图片 4">
            <a:extLst>
              <a:ext uri="{FF2B5EF4-FFF2-40B4-BE49-F238E27FC236}">
                <a16:creationId xmlns:a16="http://schemas.microsoft.com/office/drawing/2014/main" id="{ADF039D6-D92B-D946-8125-A55D0B2BE5BD}"/>
              </a:ext>
            </a:extLst>
          </p:cNvPr>
          <p:cNvPicPr>
            <a:picLocks noChangeAspect="1"/>
          </p:cNvPicPr>
          <p:nvPr/>
        </p:nvPicPr>
        <p:blipFill>
          <a:blip r:embed="rId3"/>
          <a:stretch>
            <a:fillRect/>
          </a:stretch>
        </p:blipFill>
        <p:spPr>
          <a:xfrm>
            <a:off x="7666620" y="3617250"/>
            <a:ext cx="4151132" cy="2310536"/>
          </a:xfrm>
          <a:prstGeom prst="rect">
            <a:avLst/>
          </a:prstGeom>
        </p:spPr>
      </p:pic>
    </p:spTree>
    <p:extLst>
      <p:ext uri="{BB962C8B-B14F-4D97-AF65-F5344CB8AC3E}">
        <p14:creationId xmlns:p14="http://schemas.microsoft.com/office/powerpoint/2010/main" val="336929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12870A8-87BB-5D4D-95CE-AD70FC4739F6}"/>
              </a:ext>
            </a:extLst>
          </p:cNvPr>
          <p:cNvSpPr/>
          <p:nvPr/>
        </p:nvSpPr>
        <p:spPr>
          <a:xfrm>
            <a:off x="790936" y="636608"/>
            <a:ext cx="7565985" cy="5047536"/>
          </a:xfrm>
          <a:prstGeom prst="rect">
            <a:avLst/>
          </a:prstGeom>
        </p:spPr>
        <p:txBody>
          <a:bodyPr wrap="square">
            <a:spAutoFit/>
          </a:bodyPr>
          <a:lstStyle/>
          <a:p>
            <a:pPr algn="just">
              <a:spcAft>
                <a:spcPts val="0"/>
              </a:spcAft>
            </a:pPr>
            <a:r>
              <a:rPr lang="zh-CN" altLang="zh-CN" sz="2400" b="1" kern="100" dirty="0">
                <a:effectLst/>
                <a:latin typeface="KaiTi" panose="02010609060101010101" pitchFamily="49" charset="-122"/>
                <a:ea typeface="KaiTi" panose="02010609060101010101" pitchFamily="49" charset="-122"/>
                <a:cs typeface="Times New Roman" panose="02020603050405020304" pitchFamily="18" charset="0"/>
              </a:rPr>
              <a:t>客户关系</a:t>
            </a:r>
            <a:endParaRPr lang="en-US" altLang="zh-CN" sz="24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285750" lvl="0" indent="-285750" algn="just">
              <a:spcAft>
                <a:spcPts val="0"/>
              </a:spcAft>
              <a:buFontTx/>
              <a:buChar char="-"/>
            </a:pP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共同创作</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：需要用户来反馈平台的不足。</a:t>
            </a:r>
            <a:endParaRPr lang="en-US" altLang="zh-CN" b="1" kern="100" dirty="0">
              <a:latin typeface="KaiTi" panose="02010609060101010101" pitchFamily="49" charset="-122"/>
              <a:ea typeface="KaiTi" panose="02010609060101010101" pitchFamily="49" charset="-122"/>
              <a:cs typeface="Times New Roman" panose="02020603050405020304" pitchFamily="18" charset="0"/>
            </a:endParaRPr>
          </a:p>
          <a:p>
            <a:pPr marL="285750" lvl="0" indent="-285750" algn="just">
              <a:spcAft>
                <a:spcPts val="0"/>
              </a:spcAft>
              <a:buFontTx/>
              <a:buChar char="-"/>
            </a:pPr>
            <a:r>
              <a:rPr lang="en-US" altLang="zh-CN" b="1" kern="100" dirty="0" err="1">
                <a:latin typeface="KaiTi" panose="02010609060101010101" pitchFamily="49" charset="-122"/>
                <a:ea typeface="KaiTi" panose="02010609060101010101" pitchFamily="49" charset="-122"/>
                <a:cs typeface="Times New Roman" panose="02020603050405020304" pitchFamily="18" charset="0"/>
              </a:rPr>
              <a:t>eg</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：完善地图具体地点的便捷</a:t>
            </a: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不便捷</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我们可以通过设置反馈机制，及时与用户进行沟通，得到用户的想法，借用用户所提供的数据来完善平台，解决其中的</a:t>
            </a:r>
            <a:r>
              <a:rPr lang="en-US" altLang="zh-CN" sz="1600" kern="100" dirty="0">
                <a:latin typeface="KaiTi" panose="02010609060101010101" pitchFamily="49" charset="-122"/>
                <a:ea typeface="KaiTi" panose="02010609060101010101" pitchFamily="49" charset="-122"/>
                <a:cs typeface="Times New Roman" panose="02020603050405020304" pitchFamily="18" charset="0"/>
              </a:rPr>
              <a:t>bug</a:t>
            </a: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，更新数据，使用户对其有依赖，使用好感度增强。</a:t>
            </a:r>
            <a:endParaRPr lang="en-US" altLang="zh-CN" sz="1600" kern="100" dirty="0">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社区：创造近距离小范围的交流</a:t>
            </a: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平台、论坛</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，使用户找到周边共同群体，结交好友</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建立社区后，不仅使用户更有归属感，感受到温暖，他们之间互相交流分享独有的经验的认识，我们还会通过设置好友互邀机制，如果今天拉多了一个好友下载软件，则自己在社区的平台所发表的内容就更容易被看见。</a:t>
            </a:r>
            <a:endParaRPr lang="en-US" altLang="zh-CN" sz="1600" kern="100" dirty="0">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自动化服务</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：根据用户的偏好推荐适合出行的地点、餐饮。并自动规划路线</a:t>
            </a: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zh-CN" b="1" kern="100" dirty="0">
                <a:latin typeface="KaiTi" panose="02010609060101010101" pitchFamily="49" charset="-122"/>
                <a:ea typeface="KaiTi" panose="02010609060101010101" pitchFamily="49" charset="-122"/>
                <a:cs typeface="Times New Roman" panose="02020603050405020304" pitchFamily="18" charset="0"/>
              </a:rPr>
              <a:t>按照以往习惯预约</a:t>
            </a:r>
            <a:endParaRPr lang="zh-CN" altLang="en-US" b="1" kern="100" dirty="0">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利用大数据，用户所使用过，去过，浏览，点赞，收藏过的数据，创建一个</a:t>
            </a: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“猜你喜欢”</a:t>
            </a: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的栏目，给用户推送他们所感兴趣的东西</a:t>
            </a:r>
          </a:p>
        </p:txBody>
      </p:sp>
      <p:pic>
        <p:nvPicPr>
          <p:cNvPr id="4" name="图片 3">
            <a:extLst>
              <a:ext uri="{FF2B5EF4-FFF2-40B4-BE49-F238E27FC236}">
                <a16:creationId xmlns:a16="http://schemas.microsoft.com/office/drawing/2014/main" id="{DF8602E2-8E51-064A-8E9E-6556E0E99172}"/>
              </a:ext>
            </a:extLst>
          </p:cNvPr>
          <p:cNvPicPr>
            <a:picLocks noChangeAspect="1"/>
          </p:cNvPicPr>
          <p:nvPr/>
        </p:nvPicPr>
        <p:blipFill>
          <a:blip r:embed="rId2"/>
          <a:stretch>
            <a:fillRect/>
          </a:stretch>
        </p:blipFill>
        <p:spPr>
          <a:xfrm>
            <a:off x="8769511" y="636608"/>
            <a:ext cx="3009900" cy="1993900"/>
          </a:xfrm>
          <a:prstGeom prst="rect">
            <a:avLst/>
          </a:prstGeom>
        </p:spPr>
      </p:pic>
      <p:pic>
        <p:nvPicPr>
          <p:cNvPr id="5" name="图片 4">
            <a:extLst>
              <a:ext uri="{FF2B5EF4-FFF2-40B4-BE49-F238E27FC236}">
                <a16:creationId xmlns:a16="http://schemas.microsoft.com/office/drawing/2014/main" id="{E326A0DB-162B-E841-B857-659DC1675B00}"/>
              </a:ext>
            </a:extLst>
          </p:cNvPr>
          <p:cNvPicPr>
            <a:picLocks noChangeAspect="1"/>
          </p:cNvPicPr>
          <p:nvPr/>
        </p:nvPicPr>
        <p:blipFill>
          <a:blip r:embed="rId3"/>
          <a:stretch>
            <a:fillRect/>
          </a:stretch>
        </p:blipFill>
        <p:spPr>
          <a:xfrm>
            <a:off x="8769511" y="2630508"/>
            <a:ext cx="3009900" cy="2019300"/>
          </a:xfrm>
          <a:prstGeom prst="rect">
            <a:avLst/>
          </a:prstGeom>
        </p:spPr>
      </p:pic>
      <p:pic>
        <p:nvPicPr>
          <p:cNvPr id="6" name="图片 5">
            <a:extLst>
              <a:ext uri="{FF2B5EF4-FFF2-40B4-BE49-F238E27FC236}">
                <a16:creationId xmlns:a16="http://schemas.microsoft.com/office/drawing/2014/main" id="{DE8087B6-53EF-D444-BF09-814B219B03B5}"/>
              </a:ext>
            </a:extLst>
          </p:cNvPr>
          <p:cNvPicPr>
            <a:picLocks noChangeAspect="1"/>
          </p:cNvPicPr>
          <p:nvPr/>
        </p:nvPicPr>
        <p:blipFill>
          <a:blip r:embed="rId4"/>
          <a:stretch>
            <a:fillRect/>
          </a:stretch>
        </p:blipFill>
        <p:spPr>
          <a:xfrm>
            <a:off x="8769511" y="4649808"/>
            <a:ext cx="3009900" cy="1663700"/>
          </a:xfrm>
          <a:prstGeom prst="rect">
            <a:avLst/>
          </a:prstGeom>
        </p:spPr>
      </p:pic>
    </p:spTree>
    <p:extLst>
      <p:ext uri="{BB962C8B-B14F-4D97-AF65-F5344CB8AC3E}">
        <p14:creationId xmlns:p14="http://schemas.microsoft.com/office/powerpoint/2010/main" val="228388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D866BF3-0CD4-4145-B6FA-30D934CA867C}"/>
              </a:ext>
            </a:extLst>
          </p:cNvPr>
          <p:cNvSpPr/>
          <p:nvPr/>
        </p:nvSpPr>
        <p:spPr>
          <a:xfrm>
            <a:off x="3129022" y="1371747"/>
            <a:ext cx="6894653" cy="3539430"/>
          </a:xfrm>
          <a:prstGeom prst="rect">
            <a:avLst/>
          </a:prstGeom>
        </p:spPr>
        <p:txBody>
          <a:bodyPr wrap="square">
            <a:spAutoFit/>
          </a:bodyPr>
          <a:lstStyle/>
          <a:p>
            <a:pPr algn="just">
              <a:spcAft>
                <a:spcPts val="0"/>
              </a:spcAft>
            </a:pPr>
            <a:r>
              <a:rPr lang="zh-CN" altLang="zh-CN" sz="2800" b="1" kern="100" dirty="0">
                <a:solidFill>
                  <a:schemeClr val="accent2"/>
                </a:solidFill>
                <a:effectLst/>
                <a:latin typeface="KaiTi" panose="02010609060101010101" pitchFamily="49" charset="-122"/>
                <a:ea typeface="KaiTi" panose="02010609060101010101" pitchFamily="49" charset="-122"/>
                <a:cs typeface="Times New Roman" panose="02020603050405020304" pitchFamily="18" charset="0"/>
              </a:rPr>
              <a:t>重要合作</a:t>
            </a:r>
            <a:endParaRPr lang="en-US" altLang="zh-CN" sz="2800" b="1" kern="100" dirty="0">
              <a:solidFill>
                <a:schemeClr val="accent2"/>
              </a:solidFill>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800" b="1" kern="10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ea"/>
              <a:buAutoNum type="ea1JpnKorPlain"/>
            </a:pP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高德地图</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ea"/>
              <a:buAutoNum type="ea1JpnKorPlain"/>
            </a:pP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中国各省市、地区残疾人联合会</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ea"/>
              <a:buAutoNum type="ea1JpnKorPlain"/>
            </a:pP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残疾人用品（广告商）</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ea"/>
              <a:buAutoNum type="ea1JpnKorPlain"/>
            </a:pP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其余广告商（利润收入）</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ea"/>
              <a:buAutoNum type="ea1JpnKorPlain"/>
            </a:pP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志愿者（无偿）</a:t>
            </a:r>
            <a:r>
              <a:rPr lang="en-US" altLang="zh-CN" sz="2000" b="1" kern="100" dirty="0">
                <a:latin typeface="KaiTi" panose="02010609060101010101" pitchFamily="49" charset="-122"/>
                <a:ea typeface="KaiTi" panose="02010609060101010101" pitchFamily="49" charset="-122"/>
                <a:cs typeface="Times New Roman" panose="02020603050405020304" pitchFamily="18" charset="0"/>
              </a:rPr>
              <a:t>,</a:t>
            </a:r>
            <a:r>
              <a:rPr lang="en-US" altLang="zh-CN" sz="2000"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latin typeface="KaiTi" panose="02010609060101010101" pitchFamily="49" charset="-122"/>
                <a:ea typeface="KaiTi" panose="02010609060101010101" pitchFamily="49" charset="-122"/>
                <a:cs typeface="Times New Roman" panose="02020603050405020304" pitchFamily="18" charset="0"/>
              </a:rPr>
              <a:t>愿意参与帮助残疾人出行的人群（有偿）</a:t>
            </a:r>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6376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814CE1-89F0-0E43-811B-512A99460E5A}"/>
              </a:ext>
            </a:extLst>
          </p:cNvPr>
          <p:cNvSpPr/>
          <p:nvPr/>
        </p:nvSpPr>
        <p:spPr>
          <a:xfrm>
            <a:off x="3047999" y="1433965"/>
            <a:ext cx="6616861" cy="3631763"/>
          </a:xfrm>
          <a:prstGeom prst="rect">
            <a:avLst/>
          </a:prstGeom>
        </p:spPr>
        <p:txBody>
          <a:bodyPr wrap="square">
            <a:spAutoFit/>
          </a:bodyPr>
          <a:lstStyle/>
          <a:p>
            <a:pPr algn="just">
              <a:spcAft>
                <a:spcPts val="0"/>
              </a:spcAft>
            </a:pPr>
            <a:r>
              <a:rPr lang="zh-CN" altLang="zh-CN" sz="3200" b="1" kern="100" dirty="0">
                <a:solidFill>
                  <a:schemeClr val="accent2"/>
                </a:solidFill>
                <a:effectLst/>
                <a:latin typeface="KaiTi" panose="02010609060101010101" pitchFamily="49" charset="-122"/>
                <a:ea typeface="KaiTi" panose="02010609060101010101" pitchFamily="49" charset="-122"/>
                <a:cs typeface="Times New Roman" panose="02020603050405020304" pitchFamily="18" charset="0"/>
              </a:rPr>
              <a:t>成本结构</a:t>
            </a:r>
            <a:endParaRPr lang="en-US" altLang="zh-CN" sz="3200" b="1" kern="100" dirty="0">
              <a:solidFill>
                <a:schemeClr val="accent2"/>
              </a:solidFill>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3200" b="1" kern="10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sz="2400" kern="100" dirty="0">
              <a:effectLst/>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1.</a:t>
            </a:r>
            <a:r>
              <a:rPr lang="zh-CN" altLang="en-US"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合作支出</a:t>
            </a:r>
            <a:r>
              <a:rPr lang="zh-CN" altLang="zh-CN" sz="2000" kern="0" dirty="0">
                <a:solidFill>
                  <a:srgbClr val="323232"/>
                </a:solidFill>
                <a:latin typeface="KaiTi" panose="02010609060101010101" pitchFamily="49" charset="-122"/>
                <a:ea typeface="KaiTi" panose="02010609060101010101" pitchFamily="49" charset="-122"/>
                <a:cs typeface="宋体" panose="02010600030101010101" pitchFamily="2" charset="-122"/>
              </a:rPr>
              <a:t>：与高德地图共享数据</a:t>
            </a:r>
            <a:endParaRPr lang="en-US" altLang="zh-CN" sz="2400" kern="100" dirty="0">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400" b="1" kern="100" dirty="0">
                <a:solidFill>
                  <a:srgbClr val="323232"/>
                </a:solidFill>
                <a:latin typeface="KaiTi" panose="02010609060101010101" pitchFamily="49" charset="-122"/>
                <a:ea typeface="KaiTi" panose="02010609060101010101" pitchFamily="49" charset="-122"/>
                <a:cs typeface="Times New Roman" panose="02020603050405020304" pitchFamily="18" charset="0"/>
              </a:rPr>
              <a:t>2.</a:t>
            </a:r>
            <a:r>
              <a:rPr lang="zh-CN" altLang="en-US" sz="2400" b="1" kern="100" dirty="0">
                <a:solidFill>
                  <a:srgbClr val="32323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开发</a:t>
            </a:r>
            <a:r>
              <a:rPr lang="zh-CN" altLang="zh-CN" sz="2000" kern="0" dirty="0">
                <a:solidFill>
                  <a:srgbClr val="323232"/>
                </a:solidFill>
                <a:latin typeface="KaiTi" panose="02010609060101010101" pitchFamily="49" charset="-122"/>
                <a:ea typeface="KaiTi" panose="02010609060101010101" pitchFamily="49" charset="-122"/>
                <a:cs typeface="宋体" panose="02010600030101010101" pitchFamily="2" charset="-122"/>
              </a:rPr>
              <a:t>：产品设计策划研发人员薪水、研发费用</a:t>
            </a:r>
            <a:endParaRPr lang="zh-CN" altLang="zh-CN" sz="2400" kern="100" dirty="0">
              <a:effectLst/>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3.</a:t>
            </a:r>
            <a:r>
              <a:rPr lang="zh-CN" altLang="en-US"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前期额外宣传</a:t>
            </a:r>
            <a:r>
              <a:rPr lang="zh-CN" altLang="zh-CN" sz="2000" kern="0" dirty="0">
                <a:solidFill>
                  <a:srgbClr val="323232"/>
                </a:solidFill>
                <a:latin typeface="KaiTi" panose="02010609060101010101" pitchFamily="49" charset="-122"/>
                <a:ea typeface="KaiTi" panose="02010609060101010101" pitchFamily="49" charset="-122"/>
                <a:cs typeface="宋体" panose="02010600030101010101" pitchFamily="2" charset="-122"/>
              </a:rPr>
              <a:t>：前期为吸引用户，举办抽奖赠送礼物等活动，送福利送温暖</a:t>
            </a:r>
            <a:endParaRPr lang="zh-CN" altLang="zh-CN" sz="2400" kern="100" dirty="0">
              <a:effectLst/>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4.</a:t>
            </a:r>
            <a:r>
              <a:rPr lang="zh-CN" altLang="en-US"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宣传</a:t>
            </a:r>
            <a:r>
              <a:rPr lang="zh-CN" altLang="zh-CN" sz="2000" kern="0" dirty="0">
                <a:solidFill>
                  <a:srgbClr val="323232"/>
                </a:solidFill>
                <a:latin typeface="KaiTi" panose="02010609060101010101" pitchFamily="49" charset="-122"/>
                <a:ea typeface="KaiTi" panose="02010609060101010101" pitchFamily="49" charset="-122"/>
                <a:cs typeface="宋体" panose="02010600030101010101" pitchFamily="2" charset="-122"/>
              </a:rPr>
              <a:t>：线上线下广告位购买、互联网扩大使用人数、印发传单</a:t>
            </a:r>
            <a:endParaRPr lang="zh-CN" altLang="zh-CN" sz="2400" kern="100" dirty="0">
              <a:effectLst/>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5.</a:t>
            </a:r>
            <a:r>
              <a:rPr lang="zh-CN" altLang="en-US"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rgbClr val="323232"/>
                </a:solidFill>
                <a:latin typeface="KaiTi" panose="02010609060101010101" pitchFamily="49" charset="-122"/>
                <a:ea typeface="KaiTi" panose="02010609060101010101" pitchFamily="49" charset="-122"/>
                <a:cs typeface="宋体" panose="02010600030101010101" pitchFamily="2" charset="-122"/>
              </a:rPr>
              <a:t>后期：</a:t>
            </a:r>
            <a:r>
              <a:rPr lang="zh-CN" altLang="zh-CN" sz="2000" kern="0" dirty="0">
                <a:solidFill>
                  <a:srgbClr val="323232"/>
                </a:solidFill>
                <a:latin typeface="KaiTi" panose="02010609060101010101" pitchFamily="49" charset="-122"/>
                <a:ea typeface="KaiTi" panose="02010609060101010101" pitchFamily="49" charset="-122"/>
                <a:cs typeface="宋体" panose="02010600030101010101" pitchFamily="2" charset="-122"/>
              </a:rPr>
              <a:t>开发娱乐设施的费用</a:t>
            </a:r>
            <a:endParaRPr lang="zh-CN" altLang="zh-CN" sz="2400" kern="100" dirty="0">
              <a:effectLst/>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5737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9FC3AA-5876-E44E-9837-2CD6DF80160E}"/>
              </a:ext>
            </a:extLst>
          </p:cNvPr>
          <p:cNvSpPr/>
          <p:nvPr/>
        </p:nvSpPr>
        <p:spPr>
          <a:xfrm>
            <a:off x="1057154" y="1647052"/>
            <a:ext cx="6096000" cy="3139321"/>
          </a:xfrm>
          <a:prstGeom prst="rect">
            <a:avLst/>
          </a:prstGeom>
        </p:spPr>
        <p:txBody>
          <a:bodyPr>
            <a:spAutoFit/>
          </a:bodyPr>
          <a:lstStyle/>
          <a:p>
            <a:pPr algn="just">
              <a:spcAft>
                <a:spcPts val="0"/>
              </a:spcAft>
            </a:pPr>
            <a:r>
              <a:rPr lang="zh-CN" altLang="zh-CN" sz="2800" b="1" kern="100" dirty="0">
                <a:effectLst/>
                <a:latin typeface="KaiTi" panose="02010609060101010101" pitchFamily="49" charset="-122"/>
                <a:ea typeface="KaiTi" panose="02010609060101010101" pitchFamily="49" charset="-122"/>
                <a:cs typeface="Times New Roman" panose="02020603050405020304" pitchFamily="18" charset="0"/>
              </a:rPr>
              <a:t>收入来源</a:t>
            </a: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4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buSzPts val="1200"/>
            </a:pPr>
            <a:r>
              <a:rPr lang="en-US" altLang="zh-CN" b="1"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a:t>
            </a:r>
            <a:r>
              <a:rPr lang="zh-CN" altLang="en-US" b="1"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平台中介费</a:t>
            </a:r>
            <a:r>
              <a:rPr lang="zh-CN" altLang="zh-CN" sz="1600"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：被帮助人自愿向志愿者支付的费用中抽成</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04800" indent="266700"/>
            <a:r>
              <a:rPr lang="zh-CN" altLang="zh-CN" kern="100" dirty="0">
                <a:latin typeface="KaiTi" panose="02010609060101010101" pitchFamily="49" charset="-122"/>
                <a:ea typeface="KaiTi" panose="02010609060101010101" pitchFamily="49" charset="-122"/>
                <a:cs typeface="Times New Roman" panose="02020603050405020304" pitchFamily="18" charset="0"/>
              </a:rPr>
              <a:t>用户通过</a:t>
            </a: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爱行</a:t>
            </a:r>
            <a:r>
              <a:rPr lang="en-US"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map</a:t>
            </a: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a:t>
            </a:r>
            <a:r>
              <a:rPr lang="zh-CN" altLang="zh-CN" kern="100" dirty="0">
                <a:latin typeface="KaiTi" panose="02010609060101010101" pitchFamily="49" charset="-122"/>
                <a:ea typeface="KaiTi" panose="02010609060101010101" pitchFamily="49" charset="-122"/>
                <a:cs typeface="Times New Roman" panose="02020603050405020304" pitchFamily="18" charset="0"/>
              </a:rPr>
              <a:t>平台呼叫志愿者后，若是向志愿者支付费用，平台将会在其中进行抽成。</a:t>
            </a:r>
          </a:p>
          <a:p>
            <a:pPr lvl="0">
              <a:buSzPts val="1200"/>
            </a:pPr>
            <a:endParaRPr lang="en-US" altLang="zh-CN" sz="1600" b="1"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endParaRPr>
          </a:p>
          <a:p>
            <a:pPr lvl="0">
              <a:buSzPts val="1200"/>
            </a:pPr>
            <a:r>
              <a:rPr lang="en-US" altLang="zh-CN" b="1" kern="0" dirty="0">
                <a:solidFill>
                  <a:srgbClr val="323232"/>
                </a:solidFill>
                <a:latin typeface="KaiTi" panose="02010609060101010101" pitchFamily="49" charset="-122"/>
                <a:ea typeface="KaiTi" panose="02010609060101010101" pitchFamily="49" charset="-122"/>
                <a:cs typeface="宋体" panose="02010600030101010101" pitchFamily="2" charset="-122"/>
              </a:rPr>
              <a:t>-</a:t>
            </a:r>
            <a:r>
              <a:rPr lang="zh-CN" altLang="en-US" b="1" kern="0" dirty="0">
                <a:solidFill>
                  <a:srgbClr val="32323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广告商</a:t>
            </a:r>
            <a:r>
              <a:rPr lang="zh-CN" altLang="zh-CN" sz="1600"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：广告商入驻、卖出产品利润分成</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04800" indent="266700"/>
            <a:r>
              <a:rPr lang="zh-CN" altLang="zh-CN" kern="100" dirty="0">
                <a:latin typeface="KaiTi" panose="02010609060101010101" pitchFamily="49" charset="-122"/>
                <a:ea typeface="KaiTi" panose="02010609060101010101" pitchFamily="49" charset="-122"/>
                <a:cs typeface="Times New Roman" panose="02020603050405020304" pitchFamily="18" charset="0"/>
              </a:rPr>
              <a:t>广告商在软件上的入驻费用，如餐饮地点、残障人士使用物品的售卖，在其中与广告商进行一定比例的分成。</a:t>
            </a:r>
          </a:p>
        </p:txBody>
      </p:sp>
      <p:pic>
        <p:nvPicPr>
          <p:cNvPr id="3" name="图片 2">
            <a:extLst>
              <a:ext uri="{FF2B5EF4-FFF2-40B4-BE49-F238E27FC236}">
                <a16:creationId xmlns:a16="http://schemas.microsoft.com/office/drawing/2014/main" id="{2398249E-DD3A-5A4E-8945-DDBB004DFB97}"/>
              </a:ext>
            </a:extLst>
          </p:cNvPr>
          <p:cNvPicPr>
            <a:picLocks noChangeAspect="1"/>
          </p:cNvPicPr>
          <p:nvPr/>
        </p:nvPicPr>
        <p:blipFill>
          <a:blip r:embed="rId2"/>
          <a:stretch>
            <a:fillRect/>
          </a:stretch>
        </p:blipFill>
        <p:spPr>
          <a:xfrm>
            <a:off x="8260305" y="1940362"/>
            <a:ext cx="2616200" cy="2552700"/>
          </a:xfrm>
          <a:prstGeom prst="rect">
            <a:avLst/>
          </a:prstGeom>
        </p:spPr>
      </p:pic>
    </p:spTree>
    <p:extLst>
      <p:ext uri="{BB962C8B-B14F-4D97-AF65-F5344CB8AC3E}">
        <p14:creationId xmlns:p14="http://schemas.microsoft.com/office/powerpoint/2010/main" val="146239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DA3544-96FC-124E-B455-041D001E5144}"/>
              </a:ext>
            </a:extLst>
          </p:cNvPr>
          <p:cNvSpPr/>
          <p:nvPr/>
        </p:nvSpPr>
        <p:spPr>
          <a:xfrm>
            <a:off x="1115028" y="1873405"/>
            <a:ext cx="6096000" cy="3046988"/>
          </a:xfrm>
          <a:prstGeom prst="rect">
            <a:avLst/>
          </a:prstGeom>
        </p:spPr>
        <p:txBody>
          <a:bodyPr>
            <a:spAutoFit/>
          </a:bodyPr>
          <a:lstStyle/>
          <a:p>
            <a:pPr marL="342900" lvl="0" indent="-342900">
              <a:buSzPts val="1200"/>
              <a:buFontTx/>
              <a:buChar char="-"/>
            </a:pPr>
            <a:r>
              <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场地使用费用</a:t>
            </a:r>
            <a:r>
              <a:rPr lang="zh-CN" altLang="zh-CN" kern="100" dirty="0">
                <a:latin typeface="KaiTi" panose="02010609060101010101" pitchFamily="49" charset="-122"/>
                <a:ea typeface="KaiTi" panose="02010609060101010101" pitchFamily="49" charset="-122"/>
                <a:cs typeface="Times New Roman" panose="02020603050405020304" pitchFamily="18" charset="0"/>
              </a:rPr>
              <a:t>：后期建立</a:t>
            </a:r>
            <a:r>
              <a:rPr lang="zh-CN" altLang="zh-CN" u="sng" kern="100" dirty="0">
                <a:latin typeface="KaiTi" panose="02010609060101010101" pitchFamily="49" charset="-122"/>
                <a:ea typeface="KaiTi" panose="02010609060101010101" pitchFamily="49" charset="-122"/>
                <a:cs typeface="Times New Roman" panose="02020603050405020304" pitchFamily="18" charset="0"/>
              </a:rPr>
              <a:t>娱乐室、运动场</a:t>
            </a:r>
            <a:r>
              <a:rPr lang="zh-CN" altLang="zh-CN" kern="100" dirty="0">
                <a:latin typeface="KaiTi" panose="02010609060101010101" pitchFamily="49" charset="-122"/>
                <a:ea typeface="KaiTi" panose="02010609060101010101" pitchFamily="49" charset="-122"/>
                <a:cs typeface="Times New Roman" panose="02020603050405020304" pitchFamily="18" charset="0"/>
              </a:rPr>
              <a:t>时，向客户收取一定的费用</a:t>
            </a:r>
            <a:r>
              <a:rPr lang="zh-CN" altLang="en-US" kern="100" dirty="0">
                <a:latin typeface="KaiTi" panose="02010609060101010101" pitchFamily="49" charset="-122"/>
                <a:ea typeface="KaiTi" panose="02010609060101010101" pitchFamily="49" charset="-122"/>
                <a:cs typeface="Times New Roman" panose="02020603050405020304" pitchFamily="18" charset="0"/>
              </a:rPr>
              <a:t>。</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285750" lvl="0" indent="-285750">
              <a:buSzPts val="1200"/>
              <a:buFontTx/>
              <a:buChar char="-"/>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048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当前期积累足够的资金后，将会建立残障人士专用的娱乐室、运动场等等，为用户扩大社交圈，提升幸福感。其中将对门票或场地内某些项目进行收费，作为一部分收入来源。</a:t>
            </a:r>
          </a:p>
          <a:p>
            <a:pPr lvl="0">
              <a:buSzPts val="1200"/>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285750" lvl="0" indent="-285750">
              <a:buSzPts val="1200"/>
              <a:buFontTx/>
              <a:buChar char="-"/>
            </a:pPr>
            <a:r>
              <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国家补助</a:t>
            </a:r>
            <a:r>
              <a:rPr lang="zh-CN" altLang="zh-CN" kern="100" dirty="0">
                <a:latin typeface="KaiTi" panose="02010609060101010101" pitchFamily="49" charset="-122"/>
                <a:ea typeface="KaiTi" panose="02010609060101010101" pitchFamily="49" charset="-122"/>
                <a:cs typeface="Times New Roman" panose="02020603050405020304" pitchFamily="18" charset="0"/>
              </a:rPr>
              <a:t>：与残疾人联合会共同向政府申请资助</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285750" lvl="0" indent="-285750">
              <a:buSzPts val="1200"/>
              <a:buFontTx/>
              <a:buChar char="-"/>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buSzPts val="1200"/>
            </a:pPr>
            <a:r>
              <a:rPr lang="en-US"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社会</a:t>
            </a:r>
            <a:r>
              <a:rPr lang="zh-CN" altLang="zh-CN" kern="100" dirty="0">
                <a:latin typeface="KaiTi" panose="02010609060101010101" pitchFamily="49" charset="-122"/>
                <a:ea typeface="KaiTi" panose="02010609060101010101" pitchFamily="49" charset="-122"/>
                <a:cs typeface="Times New Roman" panose="02020603050405020304" pitchFamily="18" charset="0"/>
              </a:rPr>
              <a:t>：社会爱心捐款</a:t>
            </a:r>
          </a:p>
        </p:txBody>
      </p:sp>
      <p:pic>
        <p:nvPicPr>
          <p:cNvPr id="3" name="图片 2">
            <a:extLst>
              <a:ext uri="{FF2B5EF4-FFF2-40B4-BE49-F238E27FC236}">
                <a16:creationId xmlns:a16="http://schemas.microsoft.com/office/drawing/2014/main" id="{B4199418-0A9D-8044-8E06-B97B0B8DFCC4}"/>
              </a:ext>
            </a:extLst>
          </p:cNvPr>
          <p:cNvPicPr>
            <a:picLocks noChangeAspect="1"/>
          </p:cNvPicPr>
          <p:nvPr/>
        </p:nvPicPr>
        <p:blipFill>
          <a:blip r:embed="rId2"/>
          <a:stretch>
            <a:fillRect/>
          </a:stretch>
        </p:blipFill>
        <p:spPr>
          <a:xfrm>
            <a:off x="8132903" y="1263299"/>
            <a:ext cx="3009900" cy="2133600"/>
          </a:xfrm>
          <a:prstGeom prst="rect">
            <a:avLst/>
          </a:prstGeom>
        </p:spPr>
      </p:pic>
      <p:pic>
        <p:nvPicPr>
          <p:cNvPr id="4" name="图片 3">
            <a:extLst>
              <a:ext uri="{FF2B5EF4-FFF2-40B4-BE49-F238E27FC236}">
                <a16:creationId xmlns:a16="http://schemas.microsoft.com/office/drawing/2014/main" id="{CCCC71EF-0019-6B46-B7C7-5879D55B62C6}"/>
              </a:ext>
            </a:extLst>
          </p:cNvPr>
          <p:cNvPicPr>
            <a:picLocks noChangeAspect="1"/>
          </p:cNvPicPr>
          <p:nvPr/>
        </p:nvPicPr>
        <p:blipFill>
          <a:blip r:embed="rId3"/>
          <a:stretch>
            <a:fillRect/>
          </a:stretch>
        </p:blipFill>
        <p:spPr>
          <a:xfrm>
            <a:off x="8132903" y="3396899"/>
            <a:ext cx="3009900" cy="2070100"/>
          </a:xfrm>
          <a:prstGeom prst="rect">
            <a:avLst/>
          </a:prstGeom>
        </p:spPr>
      </p:pic>
    </p:spTree>
    <p:extLst>
      <p:ext uri="{BB962C8B-B14F-4D97-AF65-F5344CB8AC3E}">
        <p14:creationId xmlns:p14="http://schemas.microsoft.com/office/powerpoint/2010/main" val="287456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703419-5165-A54E-B0B6-2093CD7CF8E7}"/>
              </a:ext>
            </a:extLst>
          </p:cNvPr>
          <p:cNvSpPr/>
          <p:nvPr/>
        </p:nvSpPr>
        <p:spPr>
          <a:xfrm>
            <a:off x="2747058" y="911537"/>
            <a:ext cx="6732608" cy="4739759"/>
          </a:xfrm>
          <a:prstGeom prst="rect">
            <a:avLst/>
          </a:prstGeom>
        </p:spPr>
        <p:txBody>
          <a:bodyPr wrap="square">
            <a:spAutoFit/>
          </a:bodyPr>
          <a:lstStyle/>
          <a:p>
            <a:pPr algn="just">
              <a:spcAft>
                <a:spcPts val="0"/>
              </a:spcAft>
            </a:pPr>
            <a:r>
              <a:rPr lang="zh-CN" altLang="zh-CN" sz="2800" b="1" kern="100" dirty="0">
                <a:effectLst/>
                <a:latin typeface="KaiTi" panose="02010609060101010101" pitchFamily="49" charset="-122"/>
                <a:ea typeface="KaiTi" panose="02010609060101010101" pitchFamily="49" charset="-122"/>
                <a:cs typeface="Times New Roman" panose="02020603050405020304" pitchFamily="18" charset="0"/>
              </a:rPr>
              <a:t>核心资源</a:t>
            </a: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高德地图数据</a:t>
            </a:r>
            <a:endPar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这是最最核心的数据，我们需要整合高德地图的数据得出真正对残障人士有用的数据；</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残疾人联合会提供信息，更加了解残障人士具体困难</a:t>
            </a:r>
            <a:endPar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marL="27432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残疾人联合会是我们客户的集合，比普通群众更加了解残障人士所需，所以他们提供的建议用处十分之大，可以着重于解决用户的痛点，促进我们改进产品来迎合用户；</a:t>
            </a:r>
          </a:p>
          <a:p>
            <a:pPr lvl="0" algn="just">
              <a:spcAft>
                <a:spcPts val="0"/>
              </a:spcAft>
            </a:pPr>
            <a:br>
              <a:rPr lang="en-US" altLang="zh-CN" b="1" kern="100" dirty="0">
                <a:latin typeface="KaiTi" panose="02010609060101010101" pitchFamily="49" charset="-122"/>
                <a:ea typeface="KaiTi" panose="02010609060101010101" pitchFamily="49" charset="-122"/>
                <a:cs typeface="Times New Roman" panose="02020603050405020304" pitchFamily="18" charset="0"/>
              </a:rPr>
            </a:br>
            <a:r>
              <a:rPr lang="en-US" altLang="zh-CN" b="1" kern="100" dirty="0">
                <a:latin typeface="KaiTi" panose="02010609060101010101" pitchFamily="49" charset="-122"/>
                <a:ea typeface="KaiTi" panose="02010609060101010101" pitchFamily="49" charset="-122"/>
                <a:cs typeface="Times New Roman" panose="02020603050405020304" pitchFamily="18" charset="0"/>
              </a:rPr>
              <a:t>-</a:t>
            </a:r>
            <a:r>
              <a:rPr lang="zh-CN" altLang="en-US" b="1" kern="100" dirty="0">
                <a:latin typeface="KaiTi" panose="02010609060101010101" pitchFamily="49" charset="-122"/>
                <a:ea typeface="KaiTi" panose="02010609060101010101" pitchFamily="49" charset="-122"/>
                <a:cs typeface="Times New Roman" panose="02020603050405020304" pitchFamily="18" charset="0"/>
              </a:rPr>
              <a:t> </a:t>
            </a:r>
            <a:r>
              <a:rPr lang="zh-CN" altLang="zh-CN" sz="20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群众</a:t>
            </a:r>
            <a:endPar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marL="26670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a:t>
            </a:r>
            <a:r>
              <a:rPr lang="zh-CN" altLang="en-US" kern="100" dirty="0">
                <a:latin typeface="KaiTi" panose="02010609060101010101" pitchFamily="49" charset="-122"/>
                <a:ea typeface="KaiTi" panose="02010609060101010101" pitchFamily="49" charset="-122"/>
                <a:cs typeface="Times New Roman" panose="02020603050405020304" pitchFamily="18" charset="0"/>
              </a:rPr>
              <a:t>爱行</a:t>
            </a:r>
            <a:r>
              <a:rPr lang="en-US" altLang="zh-CN" kern="100" dirty="0">
                <a:latin typeface="KaiTi" panose="02010609060101010101" pitchFamily="49" charset="-122"/>
                <a:ea typeface="KaiTi" panose="02010609060101010101" pitchFamily="49" charset="-122"/>
                <a:cs typeface="Times New Roman" panose="02020603050405020304" pitchFamily="18" charset="0"/>
              </a:rPr>
              <a:t>map</a:t>
            </a:r>
            <a:r>
              <a:rPr lang="zh-CN" altLang="zh-CN" kern="100" dirty="0">
                <a:latin typeface="KaiTi" panose="02010609060101010101" pitchFamily="49" charset="-122"/>
                <a:ea typeface="KaiTi" panose="02010609060101010101" pitchFamily="49" charset="-122"/>
                <a:cs typeface="Times New Roman" panose="02020603050405020304" pitchFamily="18" charset="0"/>
              </a:rPr>
              <a:t>”，热心市民平时出门运动</a:t>
            </a:r>
            <a:r>
              <a:rPr lang="en-US" altLang="zh-CN" kern="100" dirty="0">
                <a:latin typeface="KaiTi" panose="02010609060101010101" pitchFamily="49" charset="-122"/>
                <a:ea typeface="KaiTi" panose="02010609060101010101" pitchFamily="49" charset="-122"/>
                <a:cs typeface="Times New Roman" panose="02020603050405020304" pitchFamily="18" charset="0"/>
              </a:rPr>
              <a:t>/</a:t>
            </a:r>
            <a:r>
              <a:rPr lang="zh-CN" altLang="zh-CN" kern="100" dirty="0">
                <a:latin typeface="KaiTi" panose="02010609060101010101" pitchFamily="49" charset="-122"/>
                <a:ea typeface="KaiTi" panose="02010609060101010101" pitchFamily="49" charset="-122"/>
                <a:cs typeface="Times New Roman" panose="02020603050405020304" pitchFamily="18" charset="0"/>
              </a:rPr>
              <a:t>上班</a:t>
            </a:r>
            <a:r>
              <a:rPr lang="en-US" altLang="zh-CN" kern="100" dirty="0">
                <a:latin typeface="KaiTi" panose="02010609060101010101" pitchFamily="49" charset="-122"/>
                <a:ea typeface="KaiTi" panose="02010609060101010101" pitchFamily="49" charset="-122"/>
                <a:cs typeface="Times New Roman" panose="02020603050405020304" pitchFamily="18" charset="0"/>
              </a:rPr>
              <a:t>/</a:t>
            </a:r>
            <a:r>
              <a:rPr lang="zh-CN" altLang="zh-CN" kern="100" dirty="0">
                <a:latin typeface="KaiTi" panose="02010609060101010101" pitchFamily="49" charset="-122"/>
                <a:ea typeface="KaiTi" panose="02010609060101010101" pitchFamily="49" charset="-122"/>
                <a:cs typeface="Times New Roman" panose="02020603050405020304" pitchFamily="18" charset="0"/>
              </a:rPr>
              <a:t>遛弯时，当有残障人士发出指路的需求时，他们会及时出动，结束后残障人士则可以自愿打赏热心市民，不限制具体数目，这也能让群众感受到温暖，社会责任感更强。</a:t>
            </a:r>
          </a:p>
        </p:txBody>
      </p:sp>
    </p:spTree>
    <p:extLst>
      <p:ext uri="{BB962C8B-B14F-4D97-AF65-F5344CB8AC3E}">
        <p14:creationId xmlns:p14="http://schemas.microsoft.com/office/powerpoint/2010/main" val="2666159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C9738C-B596-984F-8450-6E9082AE7B96}"/>
              </a:ext>
            </a:extLst>
          </p:cNvPr>
          <p:cNvPicPr/>
          <p:nvPr/>
        </p:nvPicPr>
        <p:blipFill>
          <a:blip r:embed="rId2"/>
          <a:stretch>
            <a:fillRect/>
          </a:stretch>
        </p:blipFill>
        <p:spPr>
          <a:xfrm>
            <a:off x="0" y="1250451"/>
            <a:ext cx="4153872" cy="3946580"/>
          </a:xfrm>
          <a:prstGeom prst="rect">
            <a:avLst/>
          </a:prstGeom>
        </p:spPr>
      </p:pic>
      <p:pic>
        <p:nvPicPr>
          <p:cNvPr id="3" name="图片 2">
            <a:extLst>
              <a:ext uri="{FF2B5EF4-FFF2-40B4-BE49-F238E27FC236}">
                <a16:creationId xmlns:a16="http://schemas.microsoft.com/office/drawing/2014/main" id="{91AAFD33-F068-4649-99FA-2F9C34A0164C}"/>
              </a:ext>
            </a:extLst>
          </p:cNvPr>
          <p:cNvPicPr/>
          <p:nvPr/>
        </p:nvPicPr>
        <p:blipFill>
          <a:blip r:embed="rId3"/>
          <a:stretch>
            <a:fillRect/>
          </a:stretch>
        </p:blipFill>
        <p:spPr>
          <a:xfrm>
            <a:off x="4062715" y="1250451"/>
            <a:ext cx="4085492" cy="3946580"/>
          </a:xfrm>
          <a:prstGeom prst="rect">
            <a:avLst/>
          </a:prstGeom>
        </p:spPr>
      </p:pic>
      <p:pic>
        <p:nvPicPr>
          <p:cNvPr id="4" name="图片 3">
            <a:extLst>
              <a:ext uri="{FF2B5EF4-FFF2-40B4-BE49-F238E27FC236}">
                <a16:creationId xmlns:a16="http://schemas.microsoft.com/office/drawing/2014/main" id="{07F28BFE-5BE0-BE42-AFB1-647F95659ECA}"/>
              </a:ext>
            </a:extLst>
          </p:cNvPr>
          <p:cNvPicPr/>
          <p:nvPr/>
        </p:nvPicPr>
        <p:blipFill>
          <a:blip r:embed="rId4"/>
          <a:stretch>
            <a:fillRect/>
          </a:stretch>
        </p:blipFill>
        <p:spPr>
          <a:xfrm>
            <a:off x="8055240" y="1250451"/>
            <a:ext cx="4155682" cy="3946580"/>
          </a:xfrm>
          <a:prstGeom prst="rect">
            <a:avLst/>
          </a:prstGeom>
        </p:spPr>
      </p:pic>
      <p:sp>
        <p:nvSpPr>
          <p:cNvPr id="5" name="矩形 4">
            <a:extLst>
              <a:ext uri="{FF2B5EF4-FFF2-40B4-BE49-F238E27FC236}">
                <a16:creationId xmlns:a16="http://schemas.microsoft.com/office/drawing/2014/main" id="{21B4C552-151B-5A4D-9E39-5FF5E9AB5EB0}"/>
              </a:ext>
            </a:extLst>
          </p:cNvPr>
          <p:cNvSpPr/>
          <p:nvPr/>
        </p:nvSpPr>
        <p:spPr>
          <a:xfrm>
            <a:off x="5089798" y="362238"/>
            <a:ext cx="2031325" cy="646331"/>
          </a:xfrm>
          <a:prstGeom prst="rect">
            <a:avLst/>
          </a:prstGeom>
        </p:spPr>
        <p:txBody>
          <a:bodyPr wrap="none">
            <a:spAutoFit/>
          </a:bodyPr>
          <a:lstStyle/>
          <a:p>
            <a:pPr algn="ctr">
              <a:spcAft>
                <a:spcPts val="0"/>
              </a:spcAft>
            </a:pPr>
            <a:r>
              <a:rPr kumimoji="1" lang="zh-CN" altLang="zh-CN" sz="3600" dirty="0">
                <a:latin typeface="KaiTi" panose="02010609060101010101" pitchFamily="49" charset="-122"/>
                <a:ea typeface="KaiTi" panose="02010609060101010101" pitchFamily="49" charset="-122"/>
              </a:rPr>
              <a:t>讨论过程</a:t>
            </a:r>
          </a:p>
        </p:txBody>
      </p:sp>
      <p:sp>
        <p:nvSpPr>
          <p:cNvPr id="6" name="文本框 5">
            <a:extLst>
              <a:ext uri="{FF2B5EF4-FFF2-40B4-BE49-F238E27FC236}">
                <a16:creationId xmlns:a16="http://schemas.microsoft.com/office/drawing/2014/main" id="{2EE9086C-1CDF-DF4F-83A8-C1204B45C391}"/>
              </a:ext>
            </a:extLst>
          </p:cNvPr>
          <p:cNvSpPr txBox="1"/>
          <p:nvPr/>
        </p:nvSpPr>
        <p:spPr>
          <a:xfrm>
            <a:off x="2839868" y="5775767"/>
            <a:ext cx="6531184" cy="584775"/>
          </a:xfrm>
          <a:prstGeom prst="rect">
            <a:avLst/>
          </a:prstGeom>
          <a:noFill/>
        </p:spPr>
        <p:txBody>
          <a:bodyPr wrap="square" rtlCol="0">
            <a:spAutoFit/>
          </a:bodyPr>
          <a:lstStyle/>
          <a:p>
            <a:r>
              <a:rPr kumimoji="1" lang="zh-CN" altLang="en-US" sz="2400" b="1" dirty="0">
                <a:latin typeface="KaiTi" panose="02010609060101010101" pitchFamily="49" charset="-122"/>
                <a:ea typeface="KaiTi" panose="02010609060101010101" pitchFamily="49" charset="-122"/>
              </a:rPr>
              <a:t>由此我们构思了这样一个软件</a:t>
            </a:r>
            <a:r>
              <a:rPr kumimoji="1" lang="en-US" altLang="zh-CN" sz="2400" b="1" dirty="0">
                <a:latin typeface="KaiTi" panose="02010609060101010101" pitchFamily="49" charset="-122"/>
                <a:ea typeface="KaiTi" panose="02010609060101010101" pitchFamily="49" charset="-122"/>
              </a:rPr>
              <a:t>——</a:t>
            </a:r>
            <a:r>
              <a:rPr kumimoji="1" lang="zh-CN" altLang="en-US" sz="3200" b="1" dirty="0">
                <a:solidFill>
                  <a:schemeClr val="accent2"/>
                </a:solidFill>
                <a:latin typeface="KaiTi" panose="02010609060101010101" pitchFamily="49" charset="-122"/>
                <a:ea typeface="KaiTi" panose="02010609060101010101" pitchFamily="49" charset="-122"/>
              </a:rPr>
              <a:t>爱行</a:t>
            </a:r>
            <a:r>
              <a:rPr kumimoji="1" lang="en-US" altLang="zh-CN" sz="3200" b="1" dirty="0">
                <a:solidFill>
                  <a:schemeClr val="accent2"/>
                </a:solidFill>
                <a:latin typeface="Kai" pitchFamily="2" charset="-122"/>
                <a:ea typeface="Kai" pitchFamily="2" charset="-122"/>
              </a:rPr>
              <a:t>MAP</a:t>
            </a:r>
            <a:endParaRPr kumimoji="1" lang="zh-CN" altLang="en-US" sz="2400" b="1" dirty="0">
              <a:solidFill>
                <a:schemeClr val="accent2"/>
              </a:solidFill>
              <a:latin typeface="Kai" pitchFamily="2" charset="-122"/>
              <a:ea typeface="Kai" pitchFamily="2" charset="-122"/>
            </a:endParaRPr>
          </a:p>
        </p:txBody>
      </p:sp>
    </p:spTree>
    <p:extLst>
      <p:ext uri="{BB962C8B-B14F-4D97-AF65-F5344CB8AC3E}">
        <p14:creationId xmlns:p14="http://schemas.microsoft.com/office/powerpoint/2010/main" val="17520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BAC207-B3C4-6D4C-8C57-684F8B2C068E}"/>
              </a:ext>
            </a:extLst>
          </p:cNvPr>
          <p:cNvSpPr txBox="1"/>
          <p:nvPr/>
        </p:nvSpPr>
        <p:spPr>
          <a:xfrm>
            <a:off x="3692323" y="2893670"/>
            <a:ext cx="5211683" cy="584775"/>
          </a:xfrm>
          <a:prstGeom prst="rect">
            <a:avLst/>
          </a:prstGeom>
          <a:noFill/>
        </p:spPr>
        <p:txBody>
          <a:bodyPr wrap="none" rtlCol="0">
            <a:spAutoFit/>
          </a:bodyPr>
          <a:lstStyle/>
          <a:p>
            <a:r>
              <a:rPr kumimoji="1" lang="zh-CN" altLang="en-US" sz="2400" dirty="0">
                <a:latin typeface="KaiTi" panose="02010609060101010101" pitchFamily="49" charset="-122"/>
                <a:ea typeface="KaiTi" panose="02010609060101010101" pitchFamily="49" charset="-122"/>
              </a:rPr>
              <a:t>首先来看看我们的整体的</a:t>
            </a:r>
            <a:r>
              <a:rPr kumimoji="1" lang="zh-CN" altLang="en-US" sz="3200" dirty="0">
                <a:solidFill>
                  <a:schemeClr val="accent2"/>
                </a:solidFill>
                <a:latin typeface="KaiTi" panose="02010609060101010101" pitchFamily="49" charset="-122"/>
                <a:ea typeface="KaiTi" panose="02010609060101010101" pitchFamily="49" charset="-122"/>
              </a:rPr>
              <a:t>商业画布</a:t>
            </a:r>
            <a:endParaRPr kumimoji="1" lang="zh-CN" altLang="en-US" sz="2400" dirty="0">
              <a:solidFill>
                <a:schemeClr val="accent2"/>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6155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56D666-8923-9C42-B033-4D6987ECFC7D}"/>
              </a:ext>
            </a:extLst>
          </p:cNvPr>
          <p:cNvPicPr>
            <a:picLocks noChangeAspect="1"/>
          </p:cNvPicPr>
          <p:nvPr/>
        </p:nvPicPr>
        <p:blipFill>
          <a:blip r:embed="rId2"/>
          <a:stretch>
            <a:fillRect/>
          </a:stretch>
        </p:blipFill>
        <p:spPr>
          <a:xfrm>
            <a:off x="533214" y="0"/>
            <a:ext cx="9189519" cy="6858000"/>
          </a:xfrm>
          <a:prstGeom prst="rect">
            <a:avLst/>
          </a:prstGeom>
        </p:spPr>
      </p:pic>
      <p:sp>
        <p:nvSpPr>
          <p:cNvPr id="3" name="文本框 2">
            <a:extLst>
              <a:ext uri="{FF2B5EF4-FFF2-40B4-BE49-F238E27FC236}">
                <a16:creationId xmlns:a16="http://schemas.microsoft.com/office/drawing/2014/main" id="{AB6EFEF5-1614-B744-95A8-2EA6B0D74A08}"/>
              </a:ext>
            </a:extLst>
          </p:cNvPr>
          <p:cNvSpPr txBox="1"/>
          <p:nvPr/>
        </p:nvSpPr>
        <p:spPr>
          <a:xfrm>
            <a:off x="10104699" y="3105834"/>
            <a:ext cx="1569660" cy="646331"/>
          </a:xfrm>
          <a:prstGeom prst="rect">
            <a:avLst/>
          </a:prstGeom>
          <a:noFill/>
        </p:spPr>
        <p:txBody>
          <a:bodyPr wrap="none" rtlCol="0">
            <a:spAutoFit/>
          </a:bodyPr>
          <a:lstStyle/>
          <a:p>
            <a:r>
              <a:rPr kumimoji="1" lang="zh-CN" altLang="en-US" dirty="0">
                <a:latin typeface="KaiTi" panose="02010609060101010101" pitchFamily="49" charset="-122"/>
                <a:ea typeface="KaiTi" panose="02010609060101010101" pitchFamily="49" charset="-122"/>
              </a:rPr>
              <a:t>接下来我们</a:t>
            </a:r>
            <a:endParaRPr kumimoji="1" lang="en-US" altLang="zh-CN" dirty="0">
              <a:latin typeface="KaiTi" panose="02010609060101010101" pitchFamily="49" charset="-122"/>
              <a:ea typeface="KaiTi" panose="02010609060101010101" pitchFamily="49" charset="-122"/>
            </a:endParaRPr>
          </a:p>
          <a:p>
            <a:r>
              <a:rPr kumimoji="1" lang="zh-CN" altLang="en-US" dirty="0">
                <a:latin typeface="KaiTi" panose="02010609060101010101" pitchFamily="49" charset="-122"/>
                <a:ea typeface="KaiTi" panose="02010609060101010101" pitchFamily="49" charset="-122"/>
              </a:rPr>
              <a:t>来一块一块说</a:t>
            </a:r>
          </a:p>
        </p:txBody>
      </p:sp>
    </p:spTree>
    <p:extLst>
      <p:ext uri="{BB962C8B-B14F-4D97-AF65-F5344CB8AC3E}">
        <p14:creationId xmlns:p14="http://schemas.microsoft.com/office/powerpoint/2010/main" val="393762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CF2B77-3EE1-8543-8EAB-6A85E39DA0A0}"/>
              </a:ext>
            </a:extLst>
          </p:cNvPr>
          <p:cNvSpPr/>
          <p:nvPr/>
        </p:nvSpPr>
        <p:spPr>
          <a:xfrm>
            <a:off x="3048000" y="565884"/>
            <a:ext cx="8468810" cy="4585871"/>
          </a:xfrm>
          <a:prstGeom prst="rect">
            <a:avLst/>
          </a:prstGeom>
        </p:spPr>
        <p:txBody>
          <a:bodyPr wrap="square">
            <a:spAutoFit/>
          </a:bodyPr>
          <a:lstStyle/>
          <a:p>
            <a:pPr lvl="0" algn="just">
              <a:spcAft>
                <a:spcPts val="0"/>
              </a:spcAft>
            </a:pP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客户痛点</a:t>
            </a:r>
            <a:endParaRPr lang="en-US" altLang="zh-CN" sz="2400" b="1"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endPar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lvl="0">
              <a:buSzPts val="1050"/>
            </a:pPr>
            <a:r>
              <a:rPr lang="en-US"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1.</a:t>
            </a:r>
            <a:r>
              <a:rPr lang="zh-CN" altLang="en-US"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外出食住行不便，无法自理</a:t>
            </a:r>
          </a:p>
          <a:p>
            <a:pPr marL="279400" indent="266700" algn="just">
              <a:spcAft>
                <a:spcPts val="0"/>
              </a:spcAft>
            </a:pP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残障人士外出，饮食，住房非常不便捷，此类问题一直无法得到改善。</a:t>
            </a:r>
          </a:p>
          <a:p>
            <a:pPr marL="279400" indent="266700" algn="just">
              <a:spcAft>
                <a:spcPts val="0"/>
              </a:spcAft>
            </a:pP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视力残疾人群出行安全系数低，肢体残疾的人甚至难以踏出家门，在外行动不便，很难有愉快的出行活动。也有多数残障人群因自卑许久未出门接触人群，从而害怕外界，从而造成恶性循环；</a:t>
            </a:r>
            <a:endParaRPr lang="en-US" altLang="zh-CN" sz="1600" kern="100" dirty="0">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endPar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lvl="0">
              <a:buSzPts val="1050"/>
            </a:pPr>
            <a:r>
              <a:rPr lang="en-US"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2.</a:t>
            </a:r>
            <a:r>
              <a:rPr lang="zh-CN" altLang="en-US"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娱乐、运动、社交活动少，无法像健康人士生活丰富</a:t>
            </a:r>
          </a:p>
          <a:p>
            <a:pPr marL="2286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残障人士难以交友，外出时间少，没有办法像普通人一样有那么多生活的乐趣，而真正愿意关心残障人士给予他们温暖的人也不知道从何种途径接触到他们；</a:t>
            </a:r>
            <a:endParaRPr lang="en-US" altLang="zh-CN" sz="1600" kern="100" dirty="0">
              <a:latin typeface="KaiTi" panose="02010609060101010101" pitchFamily="49" charset="-122"/>
              <a:ea typeface="KaiTi" panose="02010609060101010101" pitchFamily="49" charset="-122"/>
              <a:cs typeface="Times New Roman" panose="02020603050405020304" pitchFamily="18" charset="0"/>
            </a:endParaRPr>
          </a:p>
          <a:p>
            <a:pPr marL="228600" indent="266700"/>
            <a:endParaRPr lang="zh-CN" altLang="zh-CN" sz="2000" kern="100" dirty="0">
              <a:latin typeface="KaiTi" panose="02010609060101010101" pitchFamily="49" charset="-122"/>
              <a:ea typeface="KaiTi" panose="02010609060101010101" pitchFamily="49" charset="-122"/>
              <a:cs typeface="Times New Roman" panose="02020603050405020304" pitchFamily="18" charset="0"/>
            </a:endParaRPr>
          </a:p>
          <a:p>
            <a:pPr lvl="0">
              <a:buSzPts val="1050"/>
            </a:pPr>
            <a:r>
              <a:rPr lang="en-US"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3.</a:t>
            </a:r>
            <a:r>
              <a:rPr lang="zh-CN" altLang="en-US"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0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残障人士缺少专用导航地图，交通工具</a:t>
            </a:r>
          </a:p>
          <a:p>
            <a:pPr marL="2286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残障人士缺少</a:t>
            </a:r>
            <a:r>
              <a:rPr lang="zh-CN" altLang="zh-CN" sz="1600" u="sng" kern="100" dirty="0">
                <a:latin typeface="KaiTi" panose="02010609060101010101" pitchFamily="49" charset="-122"/>
                <a:ea typeface="KaiTi" panose="02010609060101010101" pitchFamily="49" charset="-122"/>
                <a:cs typeface="Times New Roman" panose="02020603050405020304" pitchFamily="18" charset="0"/>
              </a:rPr>
              <a:t>专属导航</a:t>
            </a: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，普通人用的导航对于他们来说有很多弊端，例如没有专门的【盲道导航】、【台阶提醒】，没有每个地点的装修对于残障人士是否行动便捷的提醒。残障人士无法使用普通导航进行外出。</a:t>
            </a:r>
          </a:p>
        </p:txBody>
      </p:sp>
      <p:pic>
        <p:nvPicPr>
          <p:cNvPr id="3" name="图片 2">
            <a:extLst>
              <a:ext uri="{FF2B5EF4-FFF2-40B4-BE49-F238E27FC236}">
                <a16:creationId xmlns:a16="http://schemas.microsoft.com/office/drawing/2014/main" id="{1E89D9E1-2724-BA4D-B4AB-DD783DC5B08F}"/>
              </a:ext>
            </a:extLst>
          </p:cNvPr>
          <p:cNvPicPr>
            <a:picLocks noChangeAspect="1"/>
          </p:cNvPicPr>
          <p:nvPr/>
        </p:nvPicPr>
        <p:blipFill>
          <a:blip r:embed="rId2"/>
          <a:stretch>
            <a:fillRect/>
          </a:stretch>
        </p:blipFill>
        <p:spPr>
          <a:xfrm>
            <a:off x="327708" y="2281659"/>
            <a:ext cx="2368711" cy="2116721"/>
          </a:xfrm>
          <a:prstGeom prst="rect">
            <a:avLst/>
          </a:prstGeom>
        </p:spPr>
      </p:pic>
      <p:sp>
        <p:nvSpPr>
          <p:cNvPr id="4" name="矩形 3">
            <a:extLst>
              <a:ext uri="{FF2B5EF4-FFF2-40B4-BE49-F238E27FC236}">
                <a16:creationId xmlns:a16="http://schemas.microsoft.com/office/drawing/2014/main" id="{B2A73F74-4565-254B-81D9-481FF6019404}"/>
              </a:ext>
            </a:extLst>
          </p:cNvPr>
          <p:cNvSpPr/>
          <p:nvPr/>
        </p:nvSpPr>
        <p:spPr>
          <a:xfrm>
            <a:off x="586093" y="659011"/>
            <a:ext cx="1107996" cy="369332"/>
          </a:xfrm>
          <a:prstGeom prst="rect">
            <a:avLst/>
          </a:prstGeom>
        </p:spPr>
        <p:txBody>
          <a:bodyPr wrap="none">
            <a:spAutoFit/>
          </a:bodyPr>
          <a:lstStyle/>
          <a:p>
            <a:pPr algn="just">
              <a:spcAft>
                <a:spcPts val="0"/>
              </a:spcAft>
            </a:pPr>
            <a:r>
              <a:rPr lang="zh-CN" altLang="zh-CN" b="1" kern="100" dirty="0">
                <a:latin typeface="KaiTi" panose="02010609060101010101" pitchFamily="49" charset="-122"/>
                <a:ea typeface="KaiTi" panose="02010609060101010101" pitchFamily="49" charset="-122"/>
                <a:cs typeface="Times New Roman" panose="02020603050405020304" pitchFamily="18" charset="0"/>
              </a:rPr>
              <a:t>价值主张</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8351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2F6C4C9-E26E-1F44-94F6-BC4E64684C69}"/>
              </a:ext>
            </a:extLst>
          </p:cNvPr>
          <p:cNvSpPr/>
          <p:nvPr/>
        </p:nvSpPr>
        <p:spPr>
          <a:xfrm>
            <a:off x="4298066" y="2228671"/>
            <a:ext cx="6096000" cy="2400657"/>
          </a:xfrm>
          <a:prstGeom prst="rect">
            <a:avLst/>
          </a:prstGeom>
        </p:spPr>
        <p:txBody>
          <a:bodyPr>
            <a:spAutoFit/>
          </a:bodyPr>
          <a:lstStyle/>
          <a:p>
            <a:pPr lvl="0" algn="just">
              <a:spcAft>
                <a:spcPts val="0"/>
              </a:spcAft>
            </a:pPr>
            <a:r>
              <a:rPr lang="zh-CN" altLang="zh-CN" sz="2400" b="1" kern="100" dirty="0">
                <a:latin typeface="KaiTi" panose="02010609060101010101" pitchFamily="49" charset="-122"/>
                <a:ea typeface="KaiTi" panose="02010609060101010101" pitchFamily="49" charset="-122"/>
                <a:cs typeface="Times New Roman" panose="02020603050405020304" pitchFamily="18" charset="0"/>
              </a:rPr>
              <a:t>客户收益</a:t>
            </a:r>
            <a:endParaRPr lang="en-US" altLang="zh-CN" sz="2400" b="1"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lt"/>
              <a:buAutoNum type="arabicPeriod"/>
            </a:pPr>
            <a:r>
              <a:rPr lang="zh-CN" altLang="zh-CN"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出门更加便捷，安全性提高</a:t>
            </a:r>
            <a:r>
              <a:rPr lang="zh-CN" altLang="zh-CN" kern="100" dirty="0">
                <a:latin typeface="KaiTi" panose="02010609060101010101" pitchFamily="49" charset="-122"/>
                <a:ea typeface="KaiTi" panose="02010609060101010101" pitchFamily="49" charset="-122"/>
                <a:cs typeface="Times New Roman" panose="02020603050405020304" pitchFamily="18" charset="0"/>
              </a:rPr>
              <a:t>，能够提前得知目的地的设施情况是否合适残障人士出出行用餐；</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lt"/>
              <a:buAutoNum type="arabicPeriod"/>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KaiTi" panose="02010609060101010101" pitchFamily="49" charset="-122"/>
                <a:ea typeface="KaiTi" panose="02010609060101010101" pitchFamily="49" charset="-122"/>
                <a:cs typeface="Times New Roman" panose="02020603050405020304" pitchFamily="18" charset="0"/>
              </a:rPr>
              <a:t>使用平台后，能感受到这个世界更多的温暖、关爱，志愿者主动带领他们出行将给他们带来幸福感和满足感，降低心理疾病的风险。</a:t>
            </a:r>
          </a:p>
        </p:txBody>
      </p:sp>
      <p:pic>
        <p:nvPicPr>
          <p:cNvPr id="3" name="图片 2">
            <a:extLst>
              <a:ext uri="{FF2B5EF4-FFF2-40B4-BE49-F238E27FC236}">
                <a16:creationId xmlns:a16="http://schemas.microsoft.com/office/drawing/2014/main" id="{46ACED74-5A4C-574E-B82C-55E7B025B148}"/>
              </a:ext>
            </a:extLst>
          </p:cNvPr>
          <p:cNvPicPr>
            <a:picLocks noChangeAspect="1"/>
          </p:cNvPicPr>
          <p:nvPr/>
        </p:nvPicPr>
        <p:blipFill>
          <a:blip r:embed="rId2"/>
          <a:stretch>
            <a:fillRect/>
          </a:stretch>
        </p:blipFill>
        <p:spPr>
          <a:xfrm>
            <a:off x="701473" y="2788792"/>
            <a:ext cx="2823550" cy="1840536"/>
          </a:xfrm>
          <a:prstGeom prst="rect">
            <a:avLst/>
          </a:prstGeom>
        </p:spPr>
      </p:pic>
    </p:spTree>
    <p:extLst>
      <p:ext uri="{BB962C8B-B14F-4D97-AF65-F5344CB8AC3E}">
        <p14:creationId xmlns:p14="http://schemas.microsoft.com/office/powerpoint/2010/main" val="2868131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708DC7-5907-484B-8B03-14ACA98A48FD}"/>
              </a:ext>
            </a:extLst>
          </p:cNvPr>
          <p:cNvSpPr/>
          <p:nvPr/>
        </p:nvSpPr>
        <p:spPr>
          <a:xfrm>
            <a:off x="5555848" y="2305297"/>
            <a:ext cx="4676172" cy="2616101"/>
          </a:xfrm>
          <a:prstGeom prst="rect">
            <a:avLst/>
          </a:prstGeom>
        </p:spPr>
        <p:txBody>
          <a:bodyPr wrap="square">
            <a:spAutoFit/>
          </a:bodyPr>
          <a:lstStyle/>
          <a:p>
            <a:pPr algn="just">
              <a:spcAft>
                <a:spcPts val="0"/>
              </a:spcAft>
            </a:pP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而实现上述收益和解决痛点的方法则是创建一个</a:t>
            </a:r>
            <a:r>
              <a:rPr lang="zh-CN" altLang="zh-CN" sz="2400" u="sng"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专为残障人士服务的地图</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，并搭建一个</a:t>
            </a:r>
            <a:r>
              <a:rPr lang="zh-CN" altLang="zh-CN" sz="2400" u="sng"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预约出行</a:t>
            </a:r>
            <a:r>
              <a:rPr lang="zh-CN" altLang="zh-CN" sz="2000" kern="100" dirty="0">
                <a:latin typeface="KaiTi" panose="02010609060101010101" pitchFamily="49" charset="-122"/>
                <a:ea typeface="KaiTi" panose="02010609060101010101" pitchFamily="49" charset="-122"/>
                <a:cs typeface="Times New Roman" panose="02020603050405020304" pitchFamily="18" charset="0"/>
              </a:rPr>
              <a:t>的平台，实现一个平台多种功能，大大节省了时间和资源</a:t>
            </a:r>
            <a:r>
              <a:rPr lang="zh-CN" altLang="en-US" sz="2000" kern="100" dirty="0">
                <a:latin typeface="KaiTi" panose="02010609060101010101" pitchFamily="49" charset="-122"/>
                <a:ea typeface="KaiTi" panose="02010609060101010101" pitchFamily="49" charset="-122"/>
                <a:cs typeface="Times New Roman" panose="02020603050405020304" pitchFamily="18" charset="0"/>
              </a:rPr>
              <a:t>。</a:t>
            </a:r>
            <a:endParaRPr lang="en-US" altLang="zh-CN" sz="2000" kern="10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000" kern="10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000" kern="100" dirty="0">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r>
              <a:rPr lang="zh-CN" altLang="en-US" sz="1600" kern="100" dirty="0">
                <a:latin typeface="KaiTi" panose="02010609060101010101" pitchFamily="49" charset="-122"/>
                <a:ea typeface="KaiTi" panose="02010609060101010101" pitchFamily="49" charset="-122"/>
                <a:cs typeface="Times New Roman" panose="02020603050405020304" pitchFamily="18" charset="0"/>
              </a:rPr>
              <a:t>我们在下一页详细阐述。</a:t>
            </a:r>
            <a:endParaRPr lang="zh-CN" altLang="zh-CN" sz="1600" kern="100" dirty="0">
              <a:latin typeface="KaiTi" panose="02010609060101010101" pitchFamily="49" charset="-122"/>
              <a:ea typeface="KaiTi"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E2BE007C-077D-3B41-A4CE-063F6E49BD21}"/>
              </a:ext>
            </a:extLst>
          </p:cNvPr>
          <p:cNvPicPr>
            <a:picLocks noChangeAspect="1"/>
          </p:cNvPicPr>
          <p:nvPr/>
        </p:nvPicPr>
        <p:blipFill>
          <a:blip r:embed="rId2"/>
          <a:stretch>
            <a:fillRect/>
          </a:stretch>
        </p:blipFill>
        <p:spPr>
          <a:xfrm>
            <a:off x="1428429" y="2609189"/>
            <a:ext cx="2969952" cy="1809249"/>
          </a:xfrm>
          <a:prstGeom prst="rect">
            <a:avLst/>
          </a:prstGeom>
        </p:spPr>
      </p:pic>
    </p:spTree>
    <p:extLst>
      <p:ext uri="{BB962C8B-B14F-4D97-AF65-F5344CB8AC3E}">
        <p14:creationId xmlns:p14="http://schemas.microsoft.com/office/powerpoint/2010/main" val="517974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DD2D52E-CD63-004B-90C6-2B35C5060FBD}"/>
              </a:ext>
            </a:extLst>
          </p:cNvPr>
          <p:cNvSpPr/>
          <p:nvPr/>
        </p:nvSpPr>
        <p:spPr>
          <a:xfrm>
            <a:off x="976131" y="658878"/>
            <a:ext cx="6096000" cy="5478423"/>
          </a:xfrm>
          <a:prstGeom prst="rect">
            <a:avLst/>
          </a:prstGeom>
        </p:spPr>
        <p:txBody>
          <a:bodyPr>
            <a:spAutoFit/>
          </a:bodyPr>
          <a:lstStyle/>
          <a:p>
            <a:pPr algn="just">
              <a:spcAft>
                <a:spcPts val="0"/>
              </a:spcAft>
            </a:pPr>
            <a:r>
              <a:rPr lang="zh-CN" altLang="zh-CN" sz="2400" b="1" kern="100" dirty="0">
                <a:effectLst/>
                <a:latin typeface="KaiTi" panose="02010609060101010101" pitchFamily="49" charset="-122"/>
                <a:ea typeface="KaiTi" panose="02010609060101010101" pitchFamily="49" charset="-122"/>
                <a:cs typeface="Times New Roman" panose="02020603050405020304" pitchFamily="18" charset="0"/>
              </a:rPr>
              <a:t>关键业务</a:t>
            </a:r>
            <a:endParaRPr lang="en-US" altLang="zh-CN" sz="24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r>
              <a:rPr lang="en-US"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a:t>
            </a:r>
            <a:r>
              <a:rPr lang="zh-CN" altLang="en-US"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出行平台</a:t>
            </a:r>
            <a:r>
              <a:rPr lang="zh-CN" altLang="zh-CN" sz="1600"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：实现预约志愿者陪同出行</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2286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在软件上创立一个预约出行平台，名为【</a:t>
            </a:r>
            <a:r>
              <a:rPr lang="zh-CN" altLang="en-US" sz="1600" kern="100" dirty="0">
                <a:latin typeface="KaiTi" panose="02010609060101010101" pitchFamily="49" charset="-122"/>
                <a:ea typeface="KaiTi" panose="02010609060101010101" pitchFamily="49" charset="-122"/>
                <a:cs typeface="Times New Roman" panose="02020603050405020304" pitchFamily="18" charset="0"/>
              </a:rPr>
              <a:t>爱行</a:t>
            </a:r>
            <a:r>
              <a:rPr lang="en-US" altLang="zh-CN" sz="1600" kern="100" dirty="0">
                <a:latin typeface="KaiTi" panose="02010609060101010101" pitchFamily="49" charset="-122"/>
                <a:ea typeface="KaiTi" panose="02010609060101010101" pitchFamily="49" charset="-122"/>
                <a:cs typeface="Times New Roman" panose="02020603050405020304" pitchFamily="18" charset="0"/>
              </a:rPr>
              <a:t>map</a:t>
            </a:r>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a:t>
            </a:r>
            <a:endParaRPr lang="en-US" altLang="zh-CN" sz="1600" kern="100" dirty="0">
              <a:latin typeface="KaiTi" panose="02010609060101010101" pitchFamily="49" charset="-122"/>
              <a:ea typeface="KaiTi" panose="02010609060101010101" pitchFamily="49" charset="-122"/>
              <a:cs typeface="Times New Roman" panose="02020603050405020304" pitchFamily="18" charset="0"/>
            </a:endParaRPr>
          </a:p>
          <a:p>
            <a:pPr marL="2286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残障人士可根据第二天或其他时间的出行规划发起预约出行，所有下载此软件的附近的人都将得到通知，人们可自行接单成为自愿者，帮助残障人士出行。预约出行者可以选择有偿或无偿。</a:t>
            </a:r>
          </a:p>
          <a:p>
            <a:pPr lvl="0"/>
            <a:endParaRPr lang="en-US" altLang="zh-CN" sz="1600" b="1"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endParaRPr>
          </a:p>
          <a:p>
            <a:pPr lvl="0"/>
            <a:r>
              <a:rPr lang="en-US" altLang="zh-CN" sz="2000" b="1" kern="0" dirty="0">
                <a:solidFill>
                  <a:schemeClr val="accent2"/>
                </a:solidFill>
                <a:latin typeface="KaiTi" panose="02010609060101010101" pitchFamily="49" charset="-122"/>
                <a:ea typeface="KaiTi" panose="02010609060101010101" pitchFamily="49" charset="-122"/>
                <a:cs typeface="宋体" panose="02010600030101010101" pitchFamily="2" charset="-122"/>
              </a:rPr>
              <a:t>-</a:t>
            </a:r>
            <a:r>
              <a:rPr lang="zh-CN" altLang="en-US" sz="2000" b="1" kern="0" dirty="0">
                <a:solidFill>
                  <a:schemeClr val="accent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专用地图</a:t>
            </a:r>
            <a:r>
              <a:rPr lang="zh-CN" altLang="zh-CN" sz="1600"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：使残障人士外出饮食更加便捷</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2286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专用地图有专门为残障人士设立的标注，如某餐饮店店内设施适不适合残障人士就坐；为盲人规划到达目的地路线的盲道走向；人流是否密集，是否会引起用户恐慌等等。</a:t>
            </a:r>
          </a:p>
          <a:p>
            <a:pPr lvl="0"/>
            <a:endParaRPr lang="en-US"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endParaRPr>
          </a:p>
          <a:p>
            <a:pPr lvl="0"/>
            <a:r>
              <a:rPr lang="en-US" altLang="zh-CN" sz="2000" b="1" kern="0" dirty="0">
                <a:solidFill>
                  <a:schemeClr val="accent2"/>
                </a:solidFill>
                <a:latin typeface="KaiTi" panose="02010609060101010101" pitchFamily="49" charset="-122"/>
                <a:ea typeface="KaiTi" panose="02010609060101010101" pitchFamily="49" charset="-122"/>
                <a:cs typeface="宋体" panose="02010600030101010101" pitchFamily="2" charset="-122"/>
              </a:rPr>
              <a:t>-</a:t>
            </a:r>
            <a:r>
              <a:rPr lang="zh-CN" altLang="en-US" sz="2000" b="1" kern="0" dirty="0">
                <a:solidFill>
                  <a:schemeClr val="accent2"/>
                </a:solidFill>
                <a:latin typeface="KaiTi" panose="02010609060101010101" pitchFamily="49" charset="-122"/>
                <a:ea typeface="KaiTi" panose="02010609060101010101" pitchFamily="49" charset="-122"/>
                <a:cs typeface="宋体" panose="02010600030101010101" pitchFamily="2" charset="-122"/>
              </a:rPr>
              <a:t> </a:t>
            </a:r>
            <a:r>
              <a:rPr lang="zh-CN" altLang="zh-CN" sz="2000" b="1" kern="0" dirty="0">
                <a:solidFill>
                  <a:schemeClr val="accent2"/>
                </a:solidFill>
                <a:effectLst/>
                <a:latin typeface="KaiTi" panose="02010609060101010101" pitchFamily="49" charset="-122"/>
                <a:ea typeface="KaiTi" panose="02010609060101010101" pitchFamily="49" charset="-122"/>
                <a:cs typeface="宋体" panose="02010600030101010101" pitchFamily="2" charset="-122"/>
              </a:rPr>
              <a:t>建立场所</a:t>
            </a:r>
            <a:r>
              <a:rPr lang="zh-CN" altLang="zh-CN" sz="1600" kern="0" dirty="0">
                <a:solidFill>
                  <a:srgbClr val="323232"/>
                </a:solidFill>
                <a:effectLst/>
                <a:latin typeface="KaiTi" panose="02010609060101010101" pitchFamily="49" charset="-122"/>
                <a:ea typeface="KaiTi" panose="02010609060101010101" pitchFamily="49" charset="-122"/>
                <a:cs typeface="宋体" panose="02010600030101010101" pitchFamily="2" charset="-122"/>
              </a:rPr>
              <a:t>：解决残障人士娱乐活动、运动、社交问题</a:t>
            </a: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marL="304800" indent="266700"/>
            <a:r>
              <a:rPr lang="zh-CN" altLang="zh-CN" sz="1600" kern="100" dirty="0">
                <a:latin typeface="KaiTi" panose="02010609060101010101" pitchFamily="49" charset="-122"/>
                <a:ea typeface="KaiTi" panose="02010609060101010101" pitchFamily="49" charset="-122"/>
                <a:cs typeface="Times New Roman" panose="02020603050405020304" pitchFamily="18" charset="0"/>
              </a:rPr>
              <a:t>由于残障人士行动不便，社交活动几乎为零。我们将会建立残障人士专用的娱乐室、运动场等等，为用户扩大社交圈。相同人群将有更多的共同话题，相处更加融洽。不仅让残障人士减少自卑感，更能预防心理疾病，提升幸福感。</a:t>
            </a:r>
          </a:p>
          <a:p>
            <a:r>
              <a:rPr lang="en-US" altLang="zh-CN" sz="2000" kern="0" dirty="0">
                <a:effectLst/>
                <a:latin typeface="宋体" panose="02010600030101010101" pitchFamily="2" charset="-122"/>
                <a:ea typeface="DengXian" panose="02010600030101010101" pitchFamily="2" charset="-122"/>
                <a:cs typeface="宋体" panose="02010600030101010101" pitchFamily="2" charset="-122"/>
              </a:rPr>
              <a:t> </a:t>
            </a:r>
            <a:endParaRPr lang="zh-CN" altLang="zh-CN" sz="1600"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1676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ADC3BF0-0518-BE4E-9192-E6D1776B45F3}"/>
              </a:ext>
            </a:extLst>
          </p:cNvPr>
          <p:cNvSpPr/>
          <p:nvPr/>
        </p:nvSpPr>
        <p:spPr>
          <a:xfrm>
            <a:off x="594167" y="1071997"/>
            <a:ext cx="6096000" cy="4124206"/>
          </a:xfrm>
          <a:prstGeom prst="rect">
            <a:avLst/>
          </a:prstGeom>
        </p:spPr>
        <p:txBody>
          <a:bodyPr>
            <a:spAutoFit/>
          </a:bodyPr>
          <a:lstStyle/>
          <a:p>
            <a:pPr algn="just">
              <a:spcAft>
                <a:spcPts val="0"/>
              </a:spcAft>
            </a:pPr>
            <a:r>
              <a:rPr lang="zh-CN" altLang="zh-CN" sz="2800" b="1" kern="100" dirty="0">
                <a:effectLst/>
                <a:latin typeface="KaiTi" panose="02010609060101010101" pitchFamily="49" charset="-122"/>
                <a:ea typeface="KaiTi" panose="02010609060101010101" pitchFamily="49" charset="-122"/>
                <a:cs typeface="Times New Roman" panose="02020603050405020304" pitchFamily="18" charset="0"/>
              </a:rPr>
              <a:t>客户细分</a:t>
            </a: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en-US" altLang="zh-CN" sz="2800" b="1" kern="100" dirty="0">
              <a:effectLst/>
              <a:latin typeface="KaiTi" panose="02010609060101010101" pitchFamily="49" charset="-122"/>
              <a:ea typeface="KaiTi" panose="02010609060101010101" pitchFamily="49" charset="-122"/>
              <a:cs typeface="Times New Roman" panose="02020603050405020304" pitchFamily="18" charset="0"/>
            </a:endParaRPr>
          </a:p>
          <a:p>
            <a:pPr algn="just">
              <a:spcAft>
                <a:spcPts val="0"/>
              </a:spcAft>
            </a:pPr>
            <a:endParaRPr lang="zh-CN" altLang="zh-CN" kern="100" dirty="0">
              <a:latin typeface="KaiTi" panose="02010609060101010101" pitchFamily="49" charset="-122"/>
              <a:ea typeface="KaiTi" panose="02010609060101010101" pitchFamily="49" charset="-122"/>
              <a:cs typeface="Times New Roman" panose="02020603050405020304" pitchFamily="18" charset="0"/>
            </a:endParaRPr>
          </a:p>
          <a:p>
            <a:pPr lvl="0" algn="just">
              <a:spcAft>
                <a:spcPts val="0"/>
              </a:spcAft>
            </a:pPr>
            <a:r>
              <a:rPr lang="zh-CN" altLang="en-US" sz="24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    </a:t>
            </a:r>
            <a:r>
              <a:rPr lang="zh-CN" altLang="zh-CN" sz="24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残障人士</a:t>
            </a:r>
            <a:endPar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我们的产品是专门为残障人士提供服务的，所以主要的客户包含五个种类的残障人士：视力残疾、听力残疾、言语残疾、智力残疾、肢体残疾。</a:t>
            </a:r>
            <a:endParaRPr lang="en-US" altLang="zh-CN" kern="100" dirty="0">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r>
              <a:rPr lang="zh-CN" altLang="zh-CN" sz="1600" i="1" kern="100" dirty="0">
                <a:solidFill>
                  <a:schemeClr val="tx1">
                    <a:lumMod val="50000"/>
                    <a:lumOff val="50000"/>
                  </a:schemeClr>
                </a:solidFill>
                <a:latin typeface="KaiTi" panose="02010609060101010101" pitchFamily="49" charset="-122"/>
                <a:ea typeface="KaiTi" panose="02010609060101010101" pitchFamily="49" charset="-122"/>
                <a:cs typeface="Times New Roman" panose="02020603050405020304" pitchFamily="18" charset="0"/>
              </a:rPr>
              <a:t>其中为了用户本人、志愿者、公共场所的安全考虑，第六类【精神残疾】在初步规划中不纳入我们的客户人群。</a:t>
            </a:r>
            <a:endParaRPr lang="en-US" altLang="zh-CN" sz="1600" i="1" kern="100" dirty="0">
              <a:solidFill>
                <a:schemeClr val="tx1">
                  <a:lumMod val="50000"/>
                  <a:lumOff val="50000"/>
                </a:schemeClr>
              </a:solidFill>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endParaRPr lang="en-US" altLang="zh-CN" b="1" kern="100" dirty="0">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r>
              <a:rPr lang="zh-CN" altLang="zh-CN" sz="2400" b="1"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rPr>
              <a:t>志愿者</a:t>
            </a:r>
            <a:endParaRPr lang="zh-CN" altLang="zh-CN" sz="2400" kern="100" dirty="0">
              <a:solidFill>
                <a:schemeClr val="accent2"/>
              </a:solidFill>
              <a:latin typeface="KaiTi" panose="02010609060101010101" pitchFamily="49" charset="-122"/>
              <a:ea typeface="KaiTi" panose="02010609060101010101" pitchFamily="49" charset="-122"/>
              <a:cs typeface="Times New Roman" panose="02020603050405020304" pitchFamily="18" charset="0"/>
            </a:endParaRPr>
          </a:p>
          <a:p>
            <a:pPr marL="279400" indent="266700" algn="just">
              <a:spcAft>
                <a:spcPts val="0"/>
              </a:spcAft>
            </a:pPr>
            <a:r>
              <a:rPr lang="zh-CN" altLang="zh-CN" kern="100" dirty="0">
                <a:latin typeface="KaiTi" panose="02010609060101010101" pitchFamily="49" charset="-122"/>
                <a:ea typeface="KaiTi" panose="02010609060101010101" pitchFamily="49" charset="-122"/>
                <a:cs typeface="Times New Roman" panose="02020603050405020304" pitchFamily="18" charset="0"/>
              </a:rPr>
              <a:t>愿意帮助【申请出行】的残障人士出行的志愿者，来源可以是有自理能力的</a:t>
            </a:r>
            <a:r>
              <a:rPr lang="en-US" altLang="zh-CN" kern="100" dirty="0">
                <a:latin typeface="KaiTi" panose="02010609060101010101" pitchFamily="49" charset="-122"/>
                <a:ea typeface="KaiTi" panose="02010609060101010101" pitchFamily="49" charset="-122"/>
                <a:cs typeface="Times New Roman" panose="02020603050405020304" pitchFamily="18" charset="0"/>
              </a:rPr>
              <a:t>16</a:t>
            </a:r>
            <a:r>
              <a:rPr lang="zh-CN" altLang="zh-CN" kern="100" dirty="0">
                <a:latin typeface="KaiTi" panose="02010609060101010101" pitchFamily="49" charset="-122"/>
                <a:ea typeface="KaiTi" panose="02010609060101010101" pitchFamily="49" charset="-122"/>
                <a:cs typeface="Times New Roman" panose="02020603050405020304" pitchFamily="18" charset="0"/>
              </a:rPr>
              <a:t>周岁以上人群。</a:t>
            </a:r>
          </a:p>
        </p:txBody>
      </p:sp>
      <p:pic>
        <p:nvPicPr>
          <p:cNvPr id="5" name="图片 4">
            <a:extLst>
              <a:ext uri="{FF2B5EF4-FFF2-40B4-BE49-F238E27FC236}">
                <a16:creationId xmlns:a16="http://schemas.microsoft.com/office/drawing/2014/main" id="{BC5F55B2-05B9-E64D-A6B0-1EECF0137C8D}"/>
              </a:ext>
            </a:extLst>
          </p:cNvPr>
          <p:cNvPicPr>
            <a:picLocks noChangeAspect="1"/>
          </p:cNvPicPr>
          <p:nvPr/>
        </p:nvPicPr>
        <p:blipFill>
          <a:blip r:embed="rId2"/>
          <a:stretch>
            <a:fillRect/>
          </a:stretch>
        </p:blipFill>
        <p:spPr>
          <a:xfrm>
            <a:off x="8152918" y="125953"/>
            <a:ext cx="2817542" cy="6517915"/>
          </a:xfrm>
          <a:prstGeom prst="rect">
            <a:avLst/>
          </a:prstGeom>
        </p:spPr>
      </p:pic>
    </p:spTree>
    <p:extLst>
      <p:ext uri="{BB962C8B-B14F-4D97-AF65-F5344CB8AC3E}">
        <p14:creationId xmlns:p14="http://schemas.microsoft.com/office/powerpoint/2010/main" val="15450220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1516</Words>
  <Application>Microsoft Office PowerPoint</Application>
  <PresentationFormat>宽屏</PresentationFormat>
  <Paragraphs>119</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Kai</vt:lpstr>
      <vt:lpstr>KaiTi</vt:lpstr>
      <vt:lpstr>DengXian</vt:lpstr>
      <vt:lpstr>DengXian</vt:lpstr>
      <vt:lpstr>等线 Light</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LIAN 氮气</cp:lastModifiedBy>
  <cp:revision>7</cp:revision>
  <dcterms:created xsi:type="dcterms:W3CDTF">2020-06-10T06:38:37Z</dcterms:created>
  <dcterms:modified xsi:type="dcterms:W3CDTF">2020-06-10T08:13:42Z</dcterms:modified>
</cp:coreProperties>
</file>